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363200" cy="7772400"/>
  <p:notesSz cx="103632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48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0112" y="199898"/>
            <a:ext cx="9582975" cy="589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54480" y="4352544"/>
            <a:ext cx="725424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5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5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63199" cy="7772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8160" y="1787652"/>
            <a:ext cx="4507992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37048" y="1787652"/>
            <a:ext cx="4507992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5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5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63199" cy="7772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5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363199" cy="14630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4546" y="-300349"/>
            <a:ext cx="9234106" cy="1762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3076" y="1657592"/>
            <a:ext cx="7686675" cy="5407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23488" y="7228332"/>
            <a:ext cx="3316224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8160" y="7228332"/>
            <a:ext cx="2383536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9056" y="7328727"/>
            <a:ext cx="389636" cy="19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5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3.jpg"/><Relationship Id="rId7" Type="http://schemas.openxmlformats.org/officeDocument/2006/relationships/image" Target="../media/image4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10" Type="http://schemas.openxmlformats.org/officeDocument/2006/relationships/image" Target="../media/image49.jpg"/><Relationship Id="rId4" Type="http://schemas.openxmlformats.org/officeDocument/2006/relationships/hyperlink" Target="http://www.biospectra.us/" TargetMode="External"/><Relationship Id="rId9" Type="http://schemas.openxmlformats.org/officeDocument/2006/relationships/image" Target="../media/image4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10" Type="http://schemas.openxmlformats.org/officeDocument/2006/relationships/image" Target="../media/image62.png"/><Relationship Id="rId4" Type="http://schemas.openxmlformats.org/officeDocument/2006/relationships/image" Target="../media/image56.jp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biospectra.u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3" Type="http://schemas.openxmlformats.org/officeDocument/2006/relationships/hyperlink" Target="https://www.biospectra.us/about-us/history" TargetMode="External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72421" y="7341427"/>
            <a:ext cx="8509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sz="1300" spc="-5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363200" cy="7772400"/>
            <a:chOff x="0" y="0"/>
            <a:chExt cx="10363200" cy="7772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184903"/>
              <a:ext cx="10363200" cy="35874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363198" cy="42580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4454" y="3009138"/>
              <a:ext cx="9196070" cy="1950720"/>
            </a:xfrm>
            <a:custGeom>
              <a:avLst/>
              <a:gdLst/>
              <a:ahLst/>
              <a:cxnLst/>
              <a:rect l="l" t="t" r="r" b="b"/>
              <a:pathLst>
                <a:path w="9196070" h="1950720">
                  <a:moveTo>
                    <a:pt x="0" y="0"/>
                  </a:moveTo>
                  <a:lnTo>
                    <a:pt x="9195816" y="0"/>
                  </a:lnTo>
                  <a:lnTo>
                    <a:pt x="9195816" y="1950720"/>
                  </a:lnTo>
                  <a:lnTo>
                    <a:pt x="0" y="1950720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014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2459" y="3067811"/>
            <a:ext cx="9098280" cy="1844039"/>
          </a:xfrm>
          <a:prstGeom prst="rect">
            <a:avLst/>
          </a:prstGeom>
          <a:solidFill>
            <a:srgbClr val="014A93"/>
          </a:solidFill>
          <a:ln w="12192">
            <a:solidFill>
              <a:srgbClr val="2E528F"/>
            </a:solidFill>
          </a:ln>
        </p:spPr>
        <p:txBody>
          <a:bodyPr vert="horz" wrap="square" lIns="0" tIns="342265" rIns="0" bIns="0" rtlCol="0">
            <a:spAutoFit/>
          </a:bodyPr>
          <a:lstStyle/>
          <a:p>
            <a:pPr marL="807720">
              <a:lnSpc>
                <a:spcPct val="100000"/>
              </a:lnSpc>
              <a:spcBef>
                <a:spcPts val="2695"/>
              </a:spcBef>
            </a:pPr>
            <a:r>
              <a:rPr b="0" dirty="0">
                <a:solidFill>
                  <a:srgbClr val="FFFFFF"/>
                </a:solidFill>
                <a:latin typeface="Arial"/>
                <a:cs typeface="Arial"/>
              </a:rPr>
              <a:t>Corporate</a:t>
            </a:r>
            <a:r>
              <a:rPr b="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FFFFFF"/>
                </a:solidFill>
                <a:latin typeface="Arial"/>
                <a:cs typeface="Arial"/>
              </a:rPr>
              <a:t>Overview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18883" y="6929216"/>
            <a:ext cx="159191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 marR="5080" indent="-323215" algn="r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latin typeface="Arial"/>
                <a:cs typeface="Arial"/>
              </a:rPr>
              <a:t>Revision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lang="en-US" sz="2000" spc="-110" dirty="0">
                <a:latin typeface="Arial"/>
                <a:cs typeface="Arial"/>
              </a:rPr>
              <a:t>11.0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lang="en-US" sz="2000" spc="-35" dirty="0">
                <a:latin typeface="Arial"/>
                <a:cs typeface="Arial"/>
              </a:rPr>
              <a:t>11/25</a:t>
            </a:r>
            <a:r>
              <a:rPr sz="2000" spc="-35" dirty="0">
                <a:latin typeface="Arial"/>
                <a:cs typeface="Arial"/>
              </a:rPr>
              <a:t>/2024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3691" y="335279"/>
            <a:ext cx="7802867" cy="15499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4714" rIns="0" bIns="0" rtlCol="0">
            <a:spAutoFit/>
          </a:bodyPr>
          <a:lstStyle/>
          <a:p>
            <a:pPr marL="2929255">
              <a:lnSpc>
                <a:spcPct val="100000"/>
              </a:lnSpc>
              <a:spcBef>
                <a:spcPts val="100"/>
              </a:spcBef>
            </a:pPr>
            <a:r>
              <a:rPr sz="4800" b="0" spc="-20" dirty="0">
                <a:latin typeface="Arial"/>
                <a:cs typeface="Arial"/>
              </a:rPr>
              <a:t>What</a:t>
            </a:r>
            <a:r>
              <a:rPr sz="4800" b="0" spc="-285" dirty="0">
                <a:latin typeface="Arial"/>
                <a:cs typeface="Arial"/>
              </a:rPr>
              <a:t> </a:t>
            </a:r>
            <a:r>
              <a:rPr sz="4800" b="0" spc="-50" dirty="0">
                <a:latin typeface="Arial"/>
                <a:cs typeface="Arial"/>
              </a:rPr>
              <a:t>We</a:t>
            </a:r>
            <a:r>
              <a:rPr sz="4800" b="0" spc="-285" dirty="0">
                <a:latin typeface="Arial"/>
                <a:cs typeface="Arial"/>
              </a:rPr>
              <a:t> </a:t>
            </a:r>
            <a:r>
              <a:rPr sz="4800" b="0" spc="-25" dirty="0">
                <a:latin typeface="Arial"/>
                <a:cs typeface="Arial"/>
              </a:rPr>
              <a:t>Do</a:t>
            </a:r>
            <a:endParaRPr sz="4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6455" y="1600200"/>
            <a:ext cx="4590287" cy="59435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5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850" y="138177"/>
            <a:ext cx="91960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Arial"/>
                <a:cs typeface="Arial"/>
              </a:rPr>
              <a:t>Product</a:t>
            </a:r>
            <a:r>
              <a:rPr sz="4400" b="0" spc="-190" dirty="0">
                <a:latin typeface="Arial"/>
                <a:cs typeface="Arial"/>
              </a:rPr>
              <a:t> </a:t>
            </a:r>
            <a:r>
              <a:rPr sz="4400" b="0" spc="-65" dirty="0">
                <a:latin typeface="Arial"/>
                <a:cs typeface="Arial"/>
              </a:rPr>
              <a:t>Grades</a:t>
            </a:r>
            <a:r>
              <a:rPr sz="4400" b="0" spc="-18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&amp;</a:t>
            </a:r>
            <a:r>
              <a:rPr sz="4400" b="0" spc="-18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Compliance</a:t>
            </a:r>
            <a:r>
              <a:rPr sz="4400" b="0" spc="-200" dirty="0">
                <a:latin typeface="Arial"/>
                <a:cs typeface="Arial"/>
              </a:rPr>
              <a:t> </a:t>
            </a:r>
            <a:r>
              <a:rPr sz="4400" b="0" spc="-10" dirty="0">
                <a:latin typeface="Arial"/>
                <a:cs typeface="Arial"/>
              </a:rPr>
              <a:t>Levels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05488" y="1036543"/>
            <a:ext cx="43503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Premium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Pharmaceutical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Ingredients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20084" y="6513576"/>
            <a:ext cx="2444750" cy="1112520"/>
            <a:chOff x="3720084" y="6513576"/>
            <a:chExt cx="2444750" cy="11125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9228" y="6522720"/>
              <a:ext cx="2426195" cy="10942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24656" y="6518148"/>
              <a:ext cx="2435860" cy="1103630"/>
            </a:xfrm>
            <a:custGeom>
              <a:avLst/>
              <a:gdLst/>
              <a:ahLst/>
              <a:cxnLst/>
              <a:rect l="l" t="t" r="r" b="b"/>
              <a:pathLst>
                <a:path w="2435860" h="1103629">
                  <a:moveTo>
                    <a:pt x="0" y="0"/>
                  </a:moveTo>
                  <a:lnTo>
                    <a:pt x="2435352" y="0"/>
                  </a:lnTo>
                  <a:lnTo>
                    <a:pt x="2435352" y="1103375"/>
                  </a:lnTo>
                  <a:lnTo>
                    <a:pt x="0" y="1103375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8064" y="1861108"/>
            <a:ext cx="7100570" cy="14065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800" spc="-280" dirty="0">
                <a:latin typeface="Arial Black"/>
                <a:cs typeface="Arial Black"/>
              </a:rPr>
              <a:t>Bio</a:t>
            </a:r>
            <a:r>
              <a:rPr sz="2800" spc="-190" dirty="0">
                <a:latin typeface="Arial Black"/>
                <a:cs typeface="Arial Black"/>
              </a:rPr>
              <a:t> </a:t>
            </a:r>
            <a:r>
              <a:rPr sz="2800" spc="-290" dirty="0">
                <a:latin typeface="Arial Black"/>
                <a:cs typeface="Arial Black"/>
              </a:rPr>
              <a:t>Ultra</a:t>
            </a:r>
            <a:r>
              <a:rPr sz="2800" spc="-204" dirty="0">
                <a:latin typeface="Arial Black"/>
                <a:cs typeface="Arial Black"/>
              </a:rPr>
              <a:t> </a:t>
            </a:r>
            <a:r>
              <a:rPr sz="2800" spc="-700" dirty="0">
                <a:latin typeface="Arial Black"/>
                <a:cs typeface="Arial Black"/>
              </a:rPr>
              <a:t>&amp;</a:t>
            </a:r>
            <a:r>
              <a:rPr sz="2800" spc="-200" dirty="0">
                <a:latin typeface="Arial Black"/>
                <a:cs typeface="Arial Black"/>
              </a:rPr>
              <a:t> </a:t>
            </a:r>
            <a:r>
              <a:rPr sz="2800" spc="-280" dirty="0">
                <a:latin typeface="Arial Black"/>
                <a:cs typeface="Arial Black"/>
              </a:rPr>
              <a:t>Bio</a:t>
            </a:r>
            <a:r>
              <a:rPr sz="2800" spc="-190" dirty="0">
                <a:latin typeface="Arial Black"/>
                <a:cs typeface="Arial Black"/>
              </a:rPr>
              <a:t> </a:t>
            </a:r>
            <a:r>
              <a:rPr sz="2800" spc="-290" dirty="0">
                <a:latin typeface="Arial Black"/>
                <a:cs typeface="Arial Black"/>
              </a:rPr>
              <a:t>Ultra</a:t>
            </a:r>
            <a:r>
              <a:rPr sz="2800" spc="-200" dirty="0">
                <a:latin typeface="Arial Black"/>
                <a:cs typeface="Arial Black"/>
              </a:rPr>
              <a:t> </a:t>
            </a:r>
            <a:r>
              <a:rPr sz="2800" spc="-190" dirty="0">
                <a:latin typeface="Arial Black"/>
                <a:cs typeface="Arial Black"/>
              </a:rPr>
              <a:t>w/</a:t>
            </a:r>
            <a:r>
              <a:rPr sz="2800" spc="-204" dirty="0">
                <a:latin typeface="Arial Black"/>
                <a:cs typeface="Arial Black"/>
              </a:rPr>
              <a:t> </a:t>
            </a:r>
            <a:r>
              <a:rPr sz="2800" spc="-385" dirty="0">
                <a:latin typeface="Arial Black"/>
                <a:cs typeface="Arial Black"/>
              </a:rPr>
              <a:t>BET</a:t>
            </a:r>
            <a:r>
              <a:rPr sz="2800" spc="-190" dirty="0">
                <a:latin typeface="Arial Black"/>
                <a:cs typeface="Arial Black"/>
              </a:rPr>
              <a:t> </a:t>
            </a:r>
            <a:r>
              <a:rPr sz="2800" spc="-400" dirty="0">
                <a:latin typeface="Arial Black"/>
                <a:cs typeface="Arial Black"/>
              </a:rPr>
              <a:t>(LBLE)*</a:t>
            </a:r>
            <a:endParaRPr sz="2800">
              <a:latin typeface="Arial Black"/>
              <a:cs typeface="Arial Black"/>
            </a:endParaRPr>
          </a:p>
          <a:p>
            <a:pPr marL="12700" marR="5080">
              <a:lnSpc>
                <a:spcPct val="107800"/>
              </a:lnSpc>
            </a:pPr>
            <a:r>
              <a:rPr sz="2800" spc="-280" dirty="0">
                <a:latin typeface="Arial Black"/>
                <a:cs typeface="Arial Black"/>
              </a:rPr>
              <a:t>Bio</a:t>
            </a:r>
            <a:r>
              <a:rPr sz="2800" spc="-195" dirty="0">
                <a:latin typeface="Arial Black"/>
                <a:cs typeface="Arial Black"/>
              </a:rPr>
              <a:t> </a:t>
            </a:r>
            <a:r>
              <a:rPr sz="2800" spc="-320" dirty="0">
                <a:latin typeface="Arial Black"/>
                <a:cs typeface="Arial Black"/>
              </a:rPr>
              <a:t>Pharma</a:t>
            </a:r>
            <a:r>
              <a:rPr sz="2800" spc="-190" dirty="0">
                <a:latin typeface="Arial Black"/>
                <a:cs typeface="Arial Black"/>
              </a:rPr>
              <a:t> </a:t>
            </a:r>
            <a:r>
              <a:rPr sz="2800" spc="-700" dirty="0">
                <a:latin typeface="Arial Black"/>
                <a:cs typeface="Arial Black"/>
              </a:rPr>
              <a:t>&amp;</a:t>
            </a:r>
            <a:r>
              <a:rPr sz="2800" spc="-200" dirty="0">
                <a:latin typeface="Arial Black"/>
                <a:cs typeface="Arial Black"/>
              </a:rPr>
              <a:t> </a:t>
            </a:r>
            <a:r>
              <a:rPr sz="2800" spc="-280" dirty="0">
                <a:latin typeface="Arial Black"/>
                <a:cs typeface="Arial Black"/>
              </a:rPr>
              <a:t>Bio</a:t>
            </a:r>
            <a:r>
              <a:rPr sz="2800" spc="-190" dirty="0">
                <a:latin typeface="Arial Black"/>
                <a:cs typeface="Arial Black"/>
              </a:rPr>
              <a:t> </a:t>
            </a:r>
            <a:r>
              <a:rPr sz="2800" spc="-320" dirty="0">
                <a:latin typeface="Arial Black"/>
                <a:cs typeface="Arial Black"/>
              </a:rPr>
              <a:t>Pharma</a:t>
            </a:r>
            <a:r>
              <a:rPr sz="2800" spc="-190" dirty="0">
                <a:latin typeface="Arial Black"/>
                <a:cs typeface="Arial Black"/>
              </a:rPr>
              <a:t> w/</a:t>
            </a:r>
            <a:r>
              <a:rPr sz="2800" spc="-200" dirty="0">
                <a:latin typeface="Arial Black"/>
                <a:cs typeface="Arial Black"/>
              </a:rPr>
              <a:t> </a:t>
            </a:r>
            <a:r>
              <a:rPr sz="2800" spc="-385" dirty="0">
                <a:latin typeface="Arial Black"/>
                <a:cs typeface="Arial Black"/>
              </a:rPr>
              <a:t>BET</a:t>
            </a:r>
            <a:r>
              <a:rPr sz="2800" spc="-200" dirty="0">
                <a:latin typeface="Arial Black"/>
                <a:cs typeface="Arial Black"/>
              </a:rPr>
              <a:t> </a:t>
            </a:r>
            <a:r>
              <a:rPr sz="2800" spc="-395" dirty="0">
                <a:latin typeface="Arial Black"/>
                <a:cs typeface="Arial Black"/>
              </a:rPr>
              <a:t>(LBLE)* </a:t>
            </a:r>
            <a:r>
              <a:rPr sz="2800" spc="-280" dirty="0">
                <a:latin typeface="Arial Black"/>
                <a:cs typeface="Arial Black"/>
              </a:rPr>
              <a:t>Bio</a:t>
            </a:r>
            <a:r>
              <a:rPr sz="2800" spc="-195" dirty="0">
                <a:latin typeface="Arial Black"/>
                <a:cs typeface="Arial Black"/>
              </a:rPr>
              <a:t> </a:t>
            </a:r>
            <a:r>
              <a:rPr sz="2800" spc="-330" dirty="0">
                <a:latin typeface="Arial Black"/>
                <a:cs typeface="Arial Black"/>
              </a:rPr>
              <a:t>Excipient</a:t>
            </a:r>
            <a:r>
              <a:rPr sz="2800" spc="-155" dirty="0">
                <a:latin typeface="Arial Black"/>
                <a:cs typeface="Arial Black"/>
              </a:rPr>
              <a:t> </a:t>
            </a:r>
            <a:r>
              <a:rPr sz="2800" spc="-700" dirty="0">
                <a:latin typeface="Arial Black"/>
                <a:cs typeface="Arial Black"/>
              </a:rPr>
              <a:t>&amp;</a:t>
            </a:r>
            <a:r>
              <a:rPr sz="2800" spc="-215" dirty="0">
                <a:latin typeface="Arial Black"/>
                <a:cs typeface="Arial Black"/>
              </a:rPr>
              <a:t> </a:t>
            </a:r>
            <a:r>
              <a:rPr sz="2800" spc="-280" dirty="0">
                <a:latin typeface="Arial Black"/>
                <a:cs typeface="Arial Black"/>
              </a:rPr>
              <a:t>Bio</a:t>
            </a:r>
            <a:r>
              <a:rPr sz="2800" spc="-195" dirty="0">
                <a:latin typeface="Arial Black"/>
                <a:cs typeface="Arial Black"/>
              </a:rPr>
              <a:t> </a:t>
            </a:r>
            <a:r>
              <a:rPr sz="2800" spc="-330" dirty="0">
                <a:latin typeface="Arial Black"/>
                <a:cs typeface="Arial Black"/>
              </a:rPr>
              <a:t>Excipient</a:t>
            </a:r>
            <a:r>
              <a:rPr sz="2800" spc="-165" dirty="0">
                <a:latin typeface="Arial Black"/>
                <a:cs typeface="Arial Black"/>
              </a:rPr>
              <a:t> </a:t>
            </a:r>
            <a:r>
              <a:rPr sz="2800" spc="-190" dirty="0">
                <a:latin typeface="Arial Black"/>
                <a:cs typeface="Arial Black"/>
              </a:rPr>
              <a:t>w/</a:t>
            </a:r>
            <a:r>
              <a:rPr sz="2800" spc="-204" dirty="0">
                <a:latin typeface="Arial Black"/>
                <a:cs typeface="Arial Black"/>
              </a:rPr>
              <a:t> </a:t>
            </a:r>
            <a:r>
              <a:rPr sz="2800" spc="-385" dirty="0">
                <a:latin typeface="Arial Black"/>
                <a:cs typeface="Arial Black"/>
              </a:rPr>
              <a:t>BET</a:t>
            </a:r>
            <a:r>
              <a:rPr sz="2800" spc="-190" dirty="0">
                <a:latin typeface="Arial Black"/>
                <a:cs typeface="Arial Black"/>
              </a:rPr>
              <a:t> </a:t>
            </a:r>
            <a:r>
              <a:rPr sz="2800" spc="-400" dirty="0">
                <a:latin typeface="Arial Black"/>
                <a:cs typeface="Arial Black"/>
              </a:rPr>
              <a:t>(LBLE)*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030" y="3480156"/>
            <a:ext cx="9497695" cy="48196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ct val="88500"/>
              </a:lnSpc>
              <a:spcBef>
                <a:spcPts val="355"/>
              </a:spcBef>
            </a:pPr>
            <a:r>
              <a:rPr sz="1750" spc="-215" dirty="0">
                <a:latin typeface="Arial Black"/>
                <a:cs typeface="Arial Black"/>
              </a:rPr>
              <a:t>*Note:</a:t>
            </a:r>
            <a:r>
              <a:rPr sz="1750" spc="-135" dirty="0">
                <a:latin typeface="Arial Black"/>
                <a:cs typeface="Arial Black"/>
              </a:rPr>
              <a:t> </a:t>
            </a:r>
            <a:r>
              <a:rPr sz="1750" spc="-245" dirty="0">
                <a:latin typeface="Arial Black"/>
                <a:cs typeface="Arial Black"/>
              </a:rPr>
              <a:t>LBLE</a:t>
            </a:r>
            <a:r>
              <a:rPr sz="1750" spc="-135" dirty="0">
                <a:latin typeface="Arial Black"/>
                <a:cs typeface="Arial Black"/>
              </a:rPr>
              <a:t> </a:t>
            </a:r>
            <a:r>
              <a:rPr sz="1750" spc="-160" dirty="0">
                <a:latin typeface="Arial"/>
                <a:cs typeface="Arial"/>
              </a:rPr>
              <a:t>=</a:t>
            </a:r>
            <a:r>
              <a:rPr sz="175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Low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Bioburden,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Low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Endotoxin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non-</a:t>
            </a:r>
            <a:r>
              <a:rPr sz="1400" dirty="0">
                <a:latin typeface="Arial"/>
                <a:cs typeface="Arial"/>
              </a:rPr>
              <a:t>sterile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products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suitable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further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parenteral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manufacturing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other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sterile</a:t>
            </a:r>
            <a:r>
              <a:rPr sz="1400" spc="-10" dirty="0">
                <a:latin typeface="Arial"/>
                <a:cs typeface="Arial"/>
              </a:rPr>
              <a:t> applications.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96895" y="4483604"/>
            <a:ext cx="5169535" cy="1925320"/>
            <a:chOff x="2596895" y="4483604"/>
            <a:chExt cx="5169535" cy="1925320"/>
          </a:xfrm>
        </p:grpSpPr>
        <p:sp>
          <p:nvSpPr>
            <p:cNvPr id="10" name="object 10"/>
            <p:cNvSpPr/>
            <p:nvPr/>
          </p:nvSpPr>
          <p:spPr>
            <a:xfrm>
              <a:off x="2602991" y="4489700"/>
              <a:ext cx="5157470" cy="1912620"/>
            </a:xfrm>
            <a:custGeom>
              <a:avLst/>
              <a:gdLst/>
              <a:ahLst/>
              <a:cxnLst/>
              <a:rect l="l" t="t" r="r" b="b"/>
              <a:pathLst>
                <a:path w="5157470" h="1912620">
                  <a:moveTo>
                    <a:pt x="4838433" y="0"/>
                  </a:moveTo>
                  <a:lnTo>
                    <a:pt x="318782" y="0"/>
                  </a:lnTo>
                  <a:lnTo>
                    <a:pt x="271675" y="3456"/>
                  </a:lnTo>
                  <a:lnTo>
                    <a:pt x="226713" y="13496"/>
                  </a:lnTo>
                  <a:lnTo>
                    <a:pt x="184391" y="29628"/>
                  </a:lnTo>
                  <a:lnTo>
                    <a:pt x="145201" y="51357"/>
                  </a:lnTo>
                  <a:lnTo>
                    <a:pt x="109637" y="78191"/>
                  </a:lnTo>
                  <a:lnTo>
                    <a:pt x="78191" y="109637"/>
                  </a:lnTo>
                  <a:lnTo>
                    <a:pt x="51357" y="145201"/>
                  </a:lnTo>
                  <a:lnTo>
                    <a:pt x="29628" y="184391"/>
                  </a:lnTo>
                  <a:lnTo>
                    <a:pt x="13496" y="226713"/>
                  </a:lnTo>
                  <a:lnTo>
                    <a:pt x="3456" y="271675"/>
                  </a:lnTo>
                  <a:lnTo>
                    <a:pt x="0" y="318782"/>
                  </a:lnTo>
                  <a:lnTo>
                    <a:pt x="0" y="1593850"/>
                  </a:lnTo>
                  <a:lnTo>
                    <a:pt x="3456" y="1640954"/>
                  </a:lnTo>
                  <a:lnTo>
                    <a:pt x="13496" y="1685913"/>
                  </a:lnTo>
                  <a:lnTo>
                    <a:pt x="29628" y="1728233"/>
                  </a:lnTo>
                  <a:lnTo>
                    <a:pt x="51357" y="1767421"/>
                  </a:lnTo>
                  <a:lnTo>
                    <a:pt x="78191" y="1802984"/>
                  </a:lnTo>
                  <a:lnTo>
                    <a:pt x="109637" y="1834429"/>
                  </a:lnTo>
                  <a:lnTo>
                    <a:pt x="145201" y="1861263"/>
                  </a:lnTo>
                  <a:lnTo>
                    <a:pt x="184391" y="1882991"/>
                  </a:lnTo>
                  <a:lnTo>
                    <a:pt x="226713" y="1899123"/>
                  </a:lnTo>
                  <a:lnTo>
                    <a:pt x="271675" y="1909163"/>
                  </a:lnTo>
                  <a:lnTo>
                    <a:pt x="318782" y="1912620"/>
                  </a:lnTo>
                  <a:lnTo>
                    <a:pt x="4838433" y="1912620"/>
                  </a:lnTo>
                  <a:lnTo>
                    <a:pt x="4885540" y="1909163"/>
                  </a:lnTo>
                  <a:lnTo>
                    <a:pt x="4930502" y="1899123"/>
                  </a:lnTo>
                  <a:lnTo>
                    <a:pt x="4972824" y="1882991"/>
                  </a:lnTo>
                  <a:lnTo>
                    <a:pt x="5012014" y="1861263"/>
                  </a:lnTo>
                  <a:lnTo>
                    <a:pt x="5047578" y="1834429"/>
                  </a:lnTo>
                  <a:lnTo>
                    <a:pt x="5079024" y="1802984"/>
                  </a:lnTo>
                  <a:lnTo>
                    <a:pt x="5105858" y="1767421"/>
                  </a:lnTo>
                  <a:lnTo>
                    <a:pt x="5127587" y="1728233"/>
                  </a:lnTo>
                  <a:lnTo>
                    <a:pt x="5143719" y="1685913"/>
                  </a:lnTo>
                  <a:lnTo>
                    <a:pt x="5153759" y="1640954"/>
                  </a:lnTo>
                  <a:lnTo>
                    <a:pt x="5157216" y="1593850"/>
                  </a:lnTo>
                  <a:lnTo>
                    <a:pt x="5157216" y="318782"/>
                  </a:lnTo>
                  <a:lnTo>
                    <a:pt x="5153759" y="271675"/>
                  </a:lnTo>
                  <a:lnTo>
                    <a:pt x="5143719" y="226713"/>
                  </a:lnTo>
                  <a:lnTo>
                    <a:pt x="5127587" y="184391"/>
                  </a:lnTo>
                  <a:lnTo>
                    <a:pt x="5105858" y="145201"/>
                  </a:lnTo>
                  <a:lnTo>
                    <a:pt x="5079024" y="109637"/>
                  </a:lnTo>
                  <a:lnTo>
                    <a:pt x="5047578" y="78191"/>
                  </a:lnTo>
                  <a:lnTo>
                    <a:pt x="5012014" y="51357"/>
                  </a:lnTo>
                  <a:lnTo>
                    <a:pt x="4972824" y="29628"/>
                  </a:lnTo>
                  <a:lnTo>
                    <a:pt x="4930502" y="13496"/>
                  </a:lnTo>
                  <a:lnTo>
                    <a:pt x="4885540" y="3456"/>
                  </a:lnTo>
                  <a:lnTo>
                    <a:pt x="4838433" y="0"/>
                  </a:lnTo>
                  <a:close/>
                </a:path>
              </a:pathLst>
            </a:custGeom>
            <a:solidFill>
              <a:srgbClr val="2A8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02991" y="4489700"/>
              <a:ext cx="5157470" cy="1912620"/>
            </a:xfrm>
            <a:custGeom>
              <a:avLst/>
              <a:gdLst/>
              <a:ahLst/>
              <a:cxnLst/>
              <a:rect l="l" t="t" r="r" b="b"/>
              <a:pathLst>
                <a:path w="5157470" h="1912620">
                  <a:moveTo>
                    <a:pt x="0" y="318782"/>
                  </a:moveTo>
                  <a:lnTo>
                    <a:pt x="3456" y="271675"/>
                  </a:lnTo>
                  <a:lnTo>
                    <a:pt x="13496" y="226713"/>
                  </a:lnTo>
                  <a:lnTo>
                    <a:pt x="29628" y="184391"/>
                  </a:lnTo>
                  <a:lnTo>
                    <a:pt x="51357" y="145201"/>
                  </a:lnTo>
                  <a:lnTo>
                    <a:pt x="78191" y="109637"/>
                  </a:lnTo>
                  <a:lnTo>
                    <a:pt x="109637" y="78191"/>
                  </a:lnTo>
                  <a:lnTo>
                    <a:pt x="145201" y="51357"/>
                  </a:lnTo>
                  <a:lnTo>
                    <a:pt x="184391" y="29628"/>
                  </a:lnTo>
                  <a:lnTo>
                    <a:pt x="226713" y="13496"/>
                  </a:lnTo>
                  <a:lnTo>
                    <a:pt x="271675" y="3456"/>
                  </a:lnTo>
                  <a:lnTo>
                    <a:pt x="318782" y="0"/>
                  </a:lnTo>
                  <a:lnTo>
                    <a:pt x="4838433" y="0"/>
                  </a:lnTo>
                  <a:lnTo>
                    <a:pt x="4885540" y="3456"/>
                  </a:lnTo>
                  <a:lnTo>
                    <a:pt x="4930502" y="13496"/>
                  </a:lnTo>
                  <a:lnTo>
                    <a:pt x="4972824" y="29628"/>
                  </a:lnTo>
                  <a:lnTo>
                    <a:pt x="5012014" y="51357"/>
                  </a:lnTo>
                  <a:lnTo>
                    <a:pt x="5047578" y="78191"/>
                  </a:lnTo>
                  <a:lnTo>
                    <a:pt x="5079024" y="109637"/>
                  </a:lnTo>
                  <a:lnTo>
                    <a:pt x="5105858" y="145201"/>
                  </a:lnTo>
                  <a:lnTo>
                    <a:pt x="5127587" y="184391"/>
                  </a:lnTo>
                  <a:lnTo>
                    <a:pt x="5143719" y="226713"/>
                  </a:lnTo>
                  <a:lnTo>
                    <a:pt x="5153759" y="271675"/>
                  </a:lnTo>
                  <a:lnTo>
                    <a:pt x="5157216" y="318782"/>
                  </a:lnTo>
                  <a:lnTo>
                    <a:pt x="5157216" y="1593850"/>
                  </a:lnTo>
                  <a:lnTo>
                    <a:pt x="5153759" y="1640954"/>
                  </a:lnTo>
                  <a:lnTo>
                    <a:pt x="5143719" y="1685913"/>
                  </a:lnTo>
                  <a:lnTo>
                    <a:pt x="5127587" y="1728233"/>
                  </a:lnTo>
                  <a:lnTo>
                    <a:pt x="5105858" y="1767421"/>
                  </a:lnTo>
                  <a:lnTo>
                    <a:pt x="5079024" y="1802984"/>
                  </a:lnTo>
                  <a:lnTo>
                    <a:pt x="5047578" y="1834429"/>
                  </a:lnTo>
                  <a:lnTo>
                    <a:pt x="5012014" y="1861263"/>
                  </a:lnTo>
                  <a:lnTo>
                    <a:pt x="4972824" y="1882991"/>
                  </a:lnTo>
                  <a:lnTo>
                    <a:pt x="4930502" y="1899123"/>
                  </a:lnTo>
                  <a:lnTo>
                    <a:pt x="4885540" y="1909163"/>
                  </a:lnTo>
                  <a:lnTo>
                    <a:pt x="4838433" y="1912620"/>
                  </a:lnTo>
                  <a:lnTo>
                    <a:pt x="318782" y="1912620"/>
                  </a:lnTo>
                  <a:lnTo>
                    <a:pt x="271675" y="1909163"/>
                  </a:lnTo>
                  <a:lnTo>
                    <a:pt x="226713" y="1899123"/>
                  </a:lnTo>
                  <a:lnTo>
                    <a:pt x="184391" y="1882991"/>
                  </a:lnTo>
                  <a:lnTo>
                    <a:pt x="145201" y="1861263"/>
                  </a:lnTo>
                  <a:lnTo>
                    <a:pt x="109637" y="1834429"/>
                  </a:lnTo>
                  <a:lnTo>
                    <a:pt x="78191" y="1802984"/>
                  </a:lnTo>
                  <a:lnTo>
                    <a:pt x="51357" y="1767421"/>
                  </a:lnTo>
                  <a:lnTo>
                    <a:pt x="29628" y="1728233"/>
                  </a:lnTo>
                  <a:lnTo>
                    <a:pt x="13496" y="1685913"/>
                  </a:lnTo>
                  <a:lnTo>
                    <a:pt x="3456" y="1640954"/>
                  </a:lnTo>
                  <a:lnTo>
                    <a:pt x="0" y="1593850"/>
                  </a:lnTo>
                  <a:lnTo>
                    <a:pt x="0" y="31878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116133" y="4513321"/>
            <a:ext cx="419989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Clr>
                <a:srgbClr val="033554"/>
              </a:buClr>
              <a:buFont typeface="Arial"/>
              <a:buChar char="•"/>
              <a:tabLst>
                <a:tab pos="353695" algn="l"/>
              </a:tabLst>
            </a:pPr>
            <a:r>
              <a:rPr sz="2000" spc="-250" dirty="0">
                <a:solidFill>
                  <a:srgbClr val="FFFFFF"/>
                </a:solidFill>
                <a:latin typeface="Arial Black"/>
                <a:cs typeface="Arial Black"/>
              </a:rPr>
              <a:t>cGMP</a:t>
            </a:r>
            <a:r>
              <a:rPr sz="20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Arial Black"/>
                <a:cs typeface="Arial Black"/>
              </a:rPr>
              <a:t>(US-</a:t>
            </a:r>
            <a:r>
              <a:rPr sz="2000" spc="-20" dirty="0">
                <a:solidFill>
                  <a:srgbClr val="FFFFFF"/>
                </a:solidFill>
                <a:latin typeface="Arial Black"/>
                <a:cs typeface="Arial Black"/>
              </a:rPr>
              <a:t>GMP)</a:t>
            </a:r>
            <a:endParaRPr sz="2000">
              <a:latin typeface="Arial Black"/>
              <a:cs typeface="Arial Black"/>
            </a:endParaRPr>
          </a:p>
          <a:p>
            <a:pPr marL="353695" indent="-340995">
              <a:lnSpc>
                <a:spcPct val="100000"/>
              </a:lnSpc>
              <a:spcBef>
                <a:spcPts val="5"/>
              </a:spcBef>
              <a:buClr>
                <a:srgbClr val="033554"/>
              </a:buClr>
              <a:buFont typeface="Arial"/>
              <a:buChar char="•"/>
              <a:tabLst>
                <a:tab pos="353695" algn="l"/>
              </a:tabLst>
            </a:pPr>
            <a:r>
              <a:rPr sz="2000" spc="-235" dirty="0">
                <a:solidFill>
                  <a:srgbClr val="FFFFFF"/>
                </a:solidFill>
                <a:latin typeface="Arial Black"/>
                <a:cs typeface="Arial Black"/>
              </a:rPr>
              <a:t>IPEC</a:t>
            </a:r>
            <a:r>
              <a:rPr sz="20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Arial Black"/>
                <a:cs typeface="Arial Black"/>
              </a:rPr>
              <a:t>(International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 Black"/>
                <a:cs typeface="Arial Black"/>
              </a:rPr>
              <a:t>GMP)</a:t>
            </a:r>
            <a:endParaRPr sz="2000">
              <a:latin typeface="Arial Black"/>
              <a:cs typeface="Arial Black"/>
            </a:endParaRPr>
          </a:p>
          <a:p>
            <a:pPr marL="353695" indent="-340995">
              <a:lnSpc>
                <a:spcPct val="100000"/>
              </a:lnSpc>
              <a:buClr>
                <a:srgbClr val="033554"/>
              </a:buClr>
              <a:buFont typeface="Arial"/>
              <a:buChar char="•"/>
              <a:tabLst>
                <a:tab pos="353695" algn="l"/>
              </a:tabLst>
            </a:pPr>
            <a:r>
              <a:rPr sz="2000" spc="-180" dirty="0">
                <a:solidFill>
                  <a:srgbClr val="FFFFFF"/>
                </a:solidFill>
                <a:latin typeface="Arial Black"/>
                <a:cs typeface="Arial Black"/>
              </a:rPr>
              <a:t>FDA</a:t>
            </a:r>
            <a:r>
              <a:rPr sz="2000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Registration</a:t>
            </a:r>
            <a:r>
              <a:rPr sz="2000" spc="-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Arial Black"/>
                <a:cs typeface="Arial Black"/>
              </a:rPr>
              <a:t>/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 Black"/>
                <a:cs typeface="Arial Black"/>
              </a:rPr>
              <a:t>Inspection</a:t>
            </a:r>
            <a:endParaRPr sz="2000">
              <a:latin typeface="Arial Black"/>
              <a:cs typeface="Arial Black"/>
            </a:endParaRPr>
          </a:p>
          <a:p>
            <a:pPr marL="353695" indent="-340995">
              <a:lnSpc>
                <a:spcPct val="100000"/>
              </a:lnSpc>
              <a:buClr>
                <a:srgbClr val="033554"/>
              </a:buClr>
              <a:buFont typeface="Arial"/>
              <a:buChar char="•"/>
              <a:tabLst>
                <a:tab pos="353695" algn="l"/>
              </a:tabLst>
            </a:pPr>
            <a:r>
              <a:rPr sz="2000" spc="-215" dirty="0">
                <a:solidFill>
                  <a:srgbClr val="FFFFFF"/>
                </a:solidFill>
                <a:latin typeface="Arial Black"/>
                <a:cs typeface="Arial Black"/>
              </a:rPr>
              <a:t>Internal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04" dirty="0">
                <a:solidFill>
                  <a:srgbClr val="FFFFFF"/>
                </a:solidFill>
                <a:latin typeface="Arial Black"/>
                <a:cs typeface="Arial Black"/>
              </a:rPr>
              <a:t>Controls</a:t>
            </a:r>
            <a:r>
              <a:rPr sz="20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20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70" dirty="0">
                <a:solidFill>
                  <a:srgbClr val="FFFFFF"/>
                </a:solidFill>
                <a:latin typeface="Arial Black"/>
                <a:cs typeface="Arial Black"/>
              </a:rPr>
              <a:t>Systems</a:t>
            </a:r>
            <a:endParaRPr sz="2000">
              <a:latin typeface="Arial Black"/>
              <a:cs typeface="Arial Black"/>
            </a:endParaRPr>
          </a:p>
          <a:p>
            <a:pPr marL="353695" marR="5080" indent="-341630">
              <a:lnSpc>
                <a:spcPct val="100000"/>
              </a:lnSpc>
              <a:buClr>
                <a:srgbClr val="033554"/>
              </a:buClr>
              <a:buFont typeface="Arial"/>
              <a:buChar char="•"/>
              <a:tabLst>
                <a:tab pos="353695" algn="l"/>
                <a:tab pos="1310640" algn="l"/>
              </a:tabLst>
            </a:pPr>
            <a:r>
              <a:rPr sz="2000" spc="-215" dirty="0">
                <a:solidFill>
                  <a:srgbClr val="FFFFFF"/>
                </a:solidFill>
                <a:latin typeface="Arial Black"/>
                <a:cs typeface="Arial Black"/>
              </a:rPr>
              <a:t>ICH</a:t>
            </a:r>
            <a:r>
              <a:rPr sz="20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 Black"/>
                <a:cs typeface="Arial Black"/>
              </a:rPr>
              <a:t>Q7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000" spc="-500" dirty="0">
                <a:solidFill>
                  <a:srgbClr val="FFFFFF"/>
                </a:solidFill>
                <a:latin typeface="Arial Black"/>
                <a:cs typeface="Arial Black"/>
              </a:rPr>
              <a:t>&amp;</a:t>
            </a:r>
            <a:r>
              <a:rPr sz="2000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Arial Black"/>
                <a:cs typeface="Arial Black"/>
              </a:rPr>
              <a:t>other</a:t>
            </a:r>
            <a:r>
              <a:rPr sz="20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 Black"/>
                <a:cs typeface="Arial Black"/>
              </a:rPr>
              <a:t>applicable</a:t>
            </a:r>
            <a:r>
              <a:rPr sz="2000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Black"/>
                <a:cs typeface="Arial Black"/>
              </a:rPr>
              <a:t>USP</a:t>
            </a:r>
            <a:r>
              <a:rPr sz="20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550" dirty="0">
                <a:solidFill>
                  <a:srgbClr val="FFFFFF"/>
                </a:solidFill>
                <a:latin typeface="Arial Black"/>
                <a:cs typeface="Arial Black"/>
              </a:rPr>
              <a:t>&amp;</a:t>
            </a:r>
            <a:r>
              <a:rPr sz="2000" spc="-215" dirty="0">
                <a:solidFill>
                  <a:srgbClr val="FFFFFF"/>
                </a:solidFill>
                <a:latin typeface="Arial Black"/>
                <a:cs typeface="Arial Black"/>
              </a:rPr>
              <a:t> ICH</a:t>
            </a:r>
            <a:r>
              <a:rPr sz="20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 Black"/>
                <a:cs typeface="Arial Black"/>
              </a:rPr>
              <a:t>standards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5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363200" cy="7772400"/>
            <a:chOff x="0" y="0"/>
            <a:chExt cx="103632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363199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52" y="78409"/>
              <a:ext cx="10327347" cy="769399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98289" y="10536"/>
            <a:ext cx="3165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latin typeface="Arial"/>
                <a:cs typeface="Arial"/>
              </a:rPr>
              <a:t>Facility</a:t>
            </a:r>
            <a:r>
              <a:rPr sz="4000" b="0" spc="-215" dirty="0">
                <a:latin typeface="Arial"/>
                <a:cs typeface="Arial"/>
              </a:rPr>
              <a:t> </a:t>
            </a:r>
            <a:r>
              <a:rPr sz="4000" b="0" spc="-10" dirty="0">
                <a:latin typeface="Arial"/>
                <a:cs typeface="Arial"/>
              </a:rPr>
              <a:t>Profile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2221" y="814577"/>
            <a:ext cx="2240280" cy="1085215"/>
          </a:xfrm>
          <a:prstGeom prst="rect">
            <a:avLst/>
          </a:prstGeom>
          <a:solidFill>
            <a:srgbClr val="FFFFFF"/>
          </a:solidFill>
          <a:ln w="28955">
            <a:solidFill>
              <a:srgbClr val="4471C4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200" spc="-10" dirty="0">
                <a:latin typeface="Arial Black"/>
                <a:cs typeface="Arial Black"/>
              </a:rPr>
              <a:t>Overall</a:t>
            </a:r>
            <a:endParaRPr sz="12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50" spc="-110" dirty="0">
                <a:latin typeface="Arial Black"/>
                <a:cs typeface="Arial Black"/>
              </a:rPr>
              <a:t>Facilities</a:t>
            </a:r>
            <a:r>
              <a:rPr sz="1050" spc="-110" dirty="0">
                <a:latin typeface="Arial"/>
                <a:cs typeface="Arial"/>
              </a:rPr>
              <a:t>: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343,000</a:t>
            </a:r>
            <a:r>
              <a:rPr sz="1050" spc="-60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sq.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ft.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52+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Acres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5 </a:t>
            </a:r>
            <a:r>
              <a:rPr sz="1050" spc="-10" dirty="0">
                <a:latin typeface="Arial"/>
                <a:cs typeface="Arial"/>
              </a:rPr>
              <a:t>Campuses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50" spc="-100" dirty="0">
                <a:latin typeface="Arial Black"/>
                <a:cs typeface="Arial Black"/>
              </a:rPr>
              <a:t>Staff</a:t>
            </a:r>
            <a:r>
              <a:rPr sz="1050" spc="-100" dirty="0">
                <a:latin typeface="Arial"/>
                <a:cs typeface="Arial"/>
              </a:rPr>
              <a:t>: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250+</a:t>
            </a:r>
            <a:r>
              <a:rPr sz="1050" spc="-10" dirty="0">
                <a:latin typeface="Arial"/>
                <a:cs typeface="Arial"/>
              </a:rPr>
              <a:t> Employees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50" spc="-105" dirty="0">
                <a:latin typeface="Arial Black"/>
                <a:cs typeface="Arial Black"/>
              </a:rPr>
              <a:t>More</a:t>
            </a:r>
            <a:r>
              <a:rPr sz="1050" spc="-90" dirty="0">
                <a:latin typeface="Arial Black"/>
                <a:cs typeface="Arial Black"/>
              </a:rPr>
              <a:t> Info</a:t>
            </a:r>
            <a:r>
              <a:rPr sz="1050" spc="-90" dirty="0">
                <a:latin typeface="Arial"/>
                <a:cs typeface="Arial"/>
              </a:rPr>
              <a:t>: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www.biospectra.us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44456" y="7286816"/>
            <a:ext cx="19621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5" dirty="0">
                <a:latin typeface="Calibri"/>
                <a:cs typeface="Calibri"/>
              </a:rPr>
              <a:t>12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60420" y="5640323"/>
            <a:ext cx="3639820" cy="1356360"/>
            <a:chOff x="3360420" y="5640323"/>
            <a:chExt cx="3639820" cy="135636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98520" y="5678423"/>
              <a:ext cx="3560957" cy="12801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79470" y="5659373"/>
              <a:ext cx="3601720" cy="1318260"/>
            </a:xfrm>
            <a:custGeom>
              <a:avLst/>
              <a:gdLst/>
              <a:ahLst/>
              <a:cxnLst/>
              <a:rect l="l" t="t" r="r" b="b"/>
              <a:pathLst>
                <a:path w="3601720" h="1318259">
                  <a:moveTo>
                    <a:pt x="0" y="0"/>
                  </a:moveTo>
                  <a:lnTo>
                    <a:pt x="3601212" y="0"/>
                  </a:lnTo>
                  <a:lnTo>
                    <a:pt x="3601212" y="1318260"/>
                  </a:lnTo>
                  <a:lnTo>
                    <a:pt x="0" y="131826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44588" y="7072500"/>
            <a:ext cx="24720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Times New Roman"/>
                <a:cs typeface="Times New Roman"/>
              </a:rPr>
              <a:t>Bio</a:t>
            </a:r>
            <a:r>
              <a:rPr sz="900" spc="-1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Buffe</a:t>
            </a:r>
            <a:r>
              <a:rPr sz="900" spc="-9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r</a:t>
            </a:r>
            <a:r>
              <a:rPr sz="900" spc="7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Solutions</a:t>
            </a:r>
            <a:endParaRPr sz="900">
              <a:latin typeface="Times New Roman"/>
              <a:cs typeface="Times New Roman"/>
            </a:endParaRPr>
          </a:p>
          <a:p>
            <a:pPr marL="38100" marR="30480" algn="ctr">
              <a:lnSpc>
                <a:spcPct val="100000"/>
              </a:lnSpc>
            </a:pPr>
            <a:r>
              <a:rPr sz="900" spc="-20" dirty="0">
                <a:latin typeface="Arial"/>
                <a:cs typeface="Arial"/>
              </a:rPr>
              <a:t>Wet</a:t>
            </a:r>
            <a:r>
              <a:rPr sz="900" spc="-25" dirty="0">
                <a:latin typeface="Arial"/>
                <a:cs typeface="Arial"/>
              </a:rPr>
              <a:t> Chemistry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Labs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/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Raw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Material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Warehousing </a:t>
            </a:r>
            <a:r>
              <a:rPr sz="900" spc="-20" dirty="0">
                <a:latin typeface="Arial"/>
                <a:cs typeface="Arial"/>
              </a:rPr>
              <a:t>Address: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10" dirty="0">
                <a:latin typeface="Arial"/>
                <a:cs typeface="Arial"/>
              </a:rPr>
              <a:t>51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3</a:t>
            </a:r>
            <a:r>
              <a:rPr sz="900" baseline="27777" dirty="0">
                <a:latin typeface="Arial"/>
                <a:cs typeface="Arial"/>
              </a:rPr>
              <a:t>rd</a:t>
            </a:r>
            <a:r>
              <a:rPr sz="900" spc="82" baseline="27777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Street,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Stroudsburg,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55" dirty="0">
                <a:latin typeface="Arial"/>
                <a:cs typeface="Arial"/>
              </a:rPr>
              <a:t>PA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18360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00161" y="4632163"/>
            <a:ext cx="3159125" cy="298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40" algn="ctr">
              <a:lnSpc>
                <a:spcPts val="1075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Biospe</a:t>
            </a:r>
            <a:r>
              <a:rPr sz="900" spc="-6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ctra</a:t>
            </a:r>
            <a:r>
              <a:rPr sz="900" spc="29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Canada</a:t>
            </a:r>
            <a:r>
              <a:rPr sz="900" spc="25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d.b.a</a:t>
            </a:r>
            <a:r>
              <a:rPr sz="900" spc="29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MS Gothic"/>
                <a:cs typeface="MS Gothic"/>
              </a:rPr>
              <a:t>➝</a:t>
            </a:r>
            <a:r>
              <a:rPr sz="900" b="1" spc="155" dirty="0">
                <a:latin typeface="MS Gothic"/>
                <a:cs typeface="MS Gothic"/>
              </a:rPr>
              <a:t> </a:t>
            </a:r>
            <a:r>
              <a:rPr sz="900" dirty="0">
                <a:latin typeface="Times New Roman"/>
                <a:cs typeface="Times New Roman"/>
              </a:rPr>
              <a:t>De</a:t>
            </a:r>
            <a:r>
              <a:rPr sz="900" spc="-5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xtran</a:t>
            </a:r>
            <a:r>
              <a:rPr sz="900" spc="215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Products</a:t>
            </a:r>
            <a:endParaRPr sz="900">
              <a:latin typeface="Times New Roman"/>
              <a:cs typeface="Times New Roman"/>
            </a:endParaRPr>
          </a:p>
          <a:p>
            <a:pPr algn="ctr">
              <a:lnSpc>
                <a:spcPts val="1075"/>
              </a:lnSpc>
            </a:pPr>
            <a:r>
              <a:rPr sz="900" spc="-20" dirty="0">
                <a:latin typeface="Arial"/>
                <a:cs typeface="Arial"/>
              </a:rPr>
              <a:t>Address: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80" dirty="0">
                <a:latin typeface="Arial"/>
                <a:cs typeface="Arial"/>
              </a:rPr>
              <a:t>421</a:t>
            </a:r>
            <a:r>
              <a:rPr sz="900" spc="-20" dirty="0">
                <a:latin typeface="Arial"/>
                <a:cs typeface="Arial"/>
              </a:rPr>
              <a:t> Comstock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55" dirty="0">
                <a:latin typeface="Arial"/>
                <a:cs typeface="Arial"/>
              </a:rPr>
              <a:t>Rd,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Scarborough,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ON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spc="-110" dirty="0">
                <a:latin typeface="Arial"/>
                <a:cs typeface="Arial"/>
              </a:rPr>
              <a:t>M1L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2H5,</a:t>
            </a:r>
            <a:r>
              <a:rPr sz="900" spc="-10" dirty="0">
                <a:latin typeface="Arial"/>
                <a:cs typeface="Arial"/>
              </a:rPr>
              <a:t> Canada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485" y="2721600"/>
            <a:ext cx="343852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55" dirty="0">
                <a:latin typeface="Times New Roman"/>
                <a:cs typeface="Times New Roman"/>
              </a:rPr>
              <a:t>Pharmace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utical</a:t>
            </a:r>
            <a:r>
              <a:rPr sz="900" spc="11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Ingre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die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nt</a:t>
            </a:r>
            <a:r>
              <a:rPr sz="900" spc="229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Manufacturing</a:t>
            </a:r>
            <a:endParaRPr sz="9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900" spc="-20" dirty="0">
                <a:latin typeface="Arial"/>
                <a:cs typeface="Arial"/>
              </a:rPr>
              <a:t>Bulk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Manufacturing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Facility </a:t>
            </a:r>
            <a:r>
              <a:rPr sz="900" dirty="0">
                <a:latin typeface="Arial"/>
                <a:cs typeface="Arial"/>
              </a:rPr>
              <a:t>&amp;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Head</a:t>
            </a:r>
            <a:r>
              <a:rPr sz="900" spc="-10" dirty="0">
                <a:latin typeface="Arial"/>
                <a:cs typeface="Arial"/>
              </a:rPr>
              <a:t> Corporate</a:t>
            </a:r>
            <a:r>
              <a:rPr sz="900" spc="-20" dirty="0">
                <a:latin typeface="Arial"/>
                <a:cs typeface="Arial"/>
              </a:rPr>
              <a:t> Offices: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Administration, </a:t>
            </a:r>
            <a:r>
              <a:rPr sz="900" spc="-20" dirty="0">
                <a:latin typeface="Arial"/>
                <a:cs typeface="Arial"/>
              </a:rPr>
              <a:t>Regulatory </a:t>
            </a:r>
            <a:r>
              <a:rPr sz="900" spc="-30" dirty="0">
                <a:latin typeface="Arial"/>
                <a:cs typeface="Arial"/>
              </a:rPr>
              <a:t>Affairs,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Quality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Assurance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&amp;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Control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spc="-20" dirty="0">
                <a:latin typeface="Arial"/>
                <a:cs typeface="Arial"/>
              </a:rPr>
              <a:t>Address: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100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Majestic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5" dirty="0">
                <a:latin typeface="Arial"/>
                <a:cs typeface="Arial"/>
              </a:rPr>
              <a:t>Way,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Bangor,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5" dirty="0">
                <a:latin typeface="Arial"/>
                <a:cs typeface="Arial"/>
              </a:rPr>
              <a:t>PA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18013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spc="-30" dirty="0">
                <a:latin typeface="Arial"/>
                <a:cs typeface="Arial"/>
              </a:rPr>
              <a:t>Staff: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75" dirty="0">
                <a:latin typeface="Arial"/>
                <a:cs typeface="Arial"/>
              </a:rPr>
              <a:t>125+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Employees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60" dirty="0">
                <a:latin typeface="Arial"/>
                <a:cs typeface="Arial"/>
              </a:rPr>
              <a:t>|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Site: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150,000+sq.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ft.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on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55" dirty="0">
                <a:latin typeface="Arial"/>
                <a:cs typeface="Arial"/>
              </a:rPr>
              <a:t>37+</a:t>
            </a:r>
            <a:r>
              <a:rPr sz="900" spc="-20" dirty="0">
                <a:latin typeface="Arial"/>
                <a:cs typeface="Arial"/>
              </a:rPr>
              <a:t> Acres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4300" y="871727"/>
            <a:ext cx="10113645" cy="1815464"/>
            <a:chOff x="114300" y="871727"/>
            <a:chExt cx="10113645" cy="1815464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400" y="909828"/>
              <a:ext cx="3171443" cy="173833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33350" y="890777"/>
              <a:ext cx="3209925" cy="1777364"/>
            </a:xfrm>
            <a:custGeom>
              <a:avLst/>
              <a:gdLst/>
              <a:ahLst/>
              <a:cxnLst/>
              <a:rect l="l" t="t" r="r" b="b"/>
              <a:pathLst>
                <a:path w="3209925" h="1777364">
                  <a:moveTo>
                    <a:pt x="0" y="0"/>
                  </a:moveTo>
                  <a:lnTo>
                    <a:pt x="3209544" y="0"/>
                  </a:lnTo>
                  <a:lnTo>
                    <a:pt x="3209544" y="1776983"/>
                  </a:lnTo>
                  <a:lnTo>
                    <a:pt x="0" y="177698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9544" y="911351"/>
              <a:ext cx="3169919" cy="173735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000493" y="892301"/>
              <a:ext cx="3208020" cy="1775460"/>
            </a:xfrm>
            <a:custGeom>
              <a:avLst/>
              <a:gdLst/>
              <a:ahLst/>
              <a:cxnLst/>
              <a:rect l="l" t="t" r="r" b="b"/>
              <a:pathLst>
                <a:path w="3208020" h="1775460">
                  <a:moveTo>
                    <a:pt x="0" y="0"/>
                  </a:moveTo>
                  <a:lnTo>
                    <a:pt x="3208020" y="0"/>
                  </a:lnTo>
                  <a:lnTo>
                    <a:pt x="3208020" y="1775460"/>
                  </a:lnTo>
                  <a:lnTo>
                    <a:pt x="0" y="177546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365385" y="575440"/>
            <a:ext cx="743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“</a:t>
            </a:r>
            <a:r>
              <a:rPr sz="1200" spc="-25" dirty="0">
                <a:latin typeface="Times New Roman"/>
                <a:cs typeface="Times New Roman"/>
              </a:rPr>
              <a:t>Ma</a:t>
            </a:r>
            <a:r>
              <a:rPr sz="1200" spc="-155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je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-16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tic</a:t>
            </a:r>
            <a:r>
              <a:rPr sz="1200" spc="-20" dirty="0">
                <a:latin typeface="Calibri"/>
                <a:cs typeface="Calibri"/>
              </a:rPr>
              <a:t>”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09046" y="2721801"/>
            <a:ext cx="2848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3085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latin typeface="Times New Roman"/>
                <a:cs typeface="Times New Roman"/>
              </a:rPr>
              <a:t>Biological</a:t>
            </a:r>
            <a:r>
              <a:rPr sz="900" spc="15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Buffe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r</a:t>
            </a:r>
            <a:r>
              <a:rPr sz="900" spc="15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Manufacturing</a:t>
            </a:r>
            <a:endParaRPr sz="900">
              <a:latin typeface="Times New Roman"/>
              <a:cs typeface="Times New Roman"/>
            </a:endParaRPr>
          </a:p>
          <a:p>
            <a:pPr marL="198120" marR="5080" indent="-186055">
              <a:lnSpc>
                <a:spcPct val="100000"/>
              </a:lnSpc>
            </a:pPr>
            <a:r>
              <a:rPr sz="900" spc="-20" dirty="0">
                <a:latin typeface="Arial"/>
                <a:cs typeface="Arial"/>
              </a:rPr>
              <a:t>Bulk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Manufacturing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spc="-30" dirty="0">
                <a:latin typeface="Arial"/>
                <a:cs typeface="Arial"/>
              </a:rPr>
              <a:t>Facility,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Quality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Assurance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&amp;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Control </a:t>
            </a:r>
            <a:r>
              <a:rPr sz="900" spc="-20" dirty="0">
                <a:latin typeface="Arial"/>
                <a:cs typeface="Arial"/>
              </a:rPr>
              <a:t>Address: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85" dirty="0">
                <a:latin typeface="Arial"/>
                <a:cs typeface="Arial"/>
              </a:rPr>
              <a:t>1474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Rockdale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30" dirty="0">
                <a:latin typeface="Arial"/>
                <a:cs typeface="Arial"/>
              </a:rPr>
              <a:t>Lane,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Stroudsburg,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5" dirty="0">
                <a:latin typeface="Arial"/>
                <a:cs typeface="Arial"/>
              </a:rPr>
              <a:t>PA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18360</a:t>
            </a:r>
            <a:endParaRPr sz="9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</a:pPr>
            <a:r>
              <a:rPr sz="900" spc="-30" dirty="0">
                <a:latin typeface="Arial"/>
                <a:cs typeface="Arial"/>
              </a:rPr>
              <a:t>Staff: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50+</a:t>
            </a:r>
            <a:r>
              <a:rPr sz="900" spc="-5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Employees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|</a:t>
            </a:r>
            <a:r>
              <a:rPr sz="900" spc="-25" dirty="0">
                <a:latin typeface="Arial"/>
                <a:cs typeface="Arial"/>
              </a:rPr>
              <a:t> Site: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25,000+sq.</a:t>
            </a:r>
            <a:r>
              <a:rPr sz="900" spc="-20" dirty="0">
                <a:latin typeface="Arial"/>
                <a:cs typeface="Arial"/>
              </a:rPr>
              <a:t> ft.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on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3+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Acres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95929" y="575442"/>
            <a:ext cx="814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Calibri"/>
                <a:cs typeface="Calibri"/>
              </a:rPr>
              <a:t>“</a:t>
            </a:r>
            <a:r>
              <a:rPr sz="1200" spc="50" dirty="0">
                <a:latin typeface="Times New Roman"/>
                <a:cs typeface="Times New Roman"/>
              </a:rPr>
              <a:t>Rockda</a:t>
            </a:r>
            <a:r>
              <a:rPr sz="1200" spc="-155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le</a:t>
            </a:r>
            <a:r>
              <a:rPr sz="1200" spc="-10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Calibri"/>
                <a:cs typeface="Calibri"/>
              </a:rPr>
              <a:t>”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19456" y="3249167"/>
            <a:ext cx="9837420" cy="2179320"/>
            <a:chOff x="219456" y="3249167"/>
            <a:chExt cx="9837420" cy="2179320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0232" y="3927347"/>
              <a:ext cx="2828544" cy="146303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171182" y="3908297"/>
              <a:ext cx="2867025" cy="1501140"/>
            </a:xfrm>
            <a:custGeom>
              <a:avLst/>
              <a:gdLst/>
              <a:ahLst/>
              <a:cxnLst/>
              <a:rect l="l" t="t" r="r" b="b"/>
              <a:pathLst>
                <a:path w="2867025" h="1501139">
                  <a:moveTo>
                    <a:pt x="0" y="0"/>
                  </a:moveTo>
                  <a:lnTo>
                    <a:pt x="2866644" y="0"/>
                  </a:lnTo>
                  <a:lnTo>
                    <a:pt x="2866644" y="1501139"/>
                  </a:lnTo>
                  <a:lnTo>
                    <a:pt x="0" y="150113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7556" y="3828287"/>
              <a:ext cx="2961132" cy="145845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38506" y="3809237"/>
              <a:ext cx="2999740" cy="1496695"/>
            </a:xfrm>
            <a:custGeom>
              <a:avLst/>
              <a:gdLst/>
              <a:ahLst/>
              <a:cxnLst/>
              <a:rect l="l" t="t" r="r" b="b"/>
              <a:pathLst>
                <a:path w="2999740" h="1496695">
                  <a:moveTo>
                    <a:pt x="0" y="0"/>
                  </a:moveTo>
                  <a:lnTo>
                    <a:pt x="2999232" y="0"/>
                  </a:lnTo>
                  <a:lnTo>
                    <a:pt x="2999232" y="1496568"/>
                  </a:lnTo>
                  <a:lnTo>
                    <a:pt x="0" y="149656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53256" y="3287267"/>
              <a:ext cx="2458745" cy="128016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934206" y="3268217"/>
              <a:ext cx="2498090" cy="1318260"/>
            </a:xfrm>
            <a:custGeom>
              <a:avLst/>
              <a:gdLst/>
              <a:ahLst/>
              <a:cxnLst/>
              <a:rect l="l" t="t" r="r" b="b"/>
              <a:pathLst>
                <a:path w="2498090" h="1318260">
                  <a:moveTo>
                    <a:pt x="0" y="0"/>
                  </a:moveTo>
                  <a:lnTo>
                    <a:pt x="2497836" y="0"/>
                  </a:lnTo>
                  <a:lnTo>
                    <a:pt x="2497836" y="1318260"/>
                  </a:lnTo>
                  <a:lnTo>
                    <a:pt x="0" y="131826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250672" y="5500701"/>
            <a:ext cx="2707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latin typeface="Times New Roman"/>
                <a:cs typeface="Times New Roman"/>
              </a:rPr>
              <a:t>Corporate</a:t>
            </a:r>
            <a:r>
              <a:rPr sz="900" spc="26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Se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rvices</a:t>
            </a:r>
            <a:r>
              <a:rPr sz="900" spc="265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Center </a:t>
            </a:r>
            <a:endParaRPr sz="900">
              <a:latin typeface="Times New Roman"/>
              <a:cs typeface="Times New Roman"/>
            </a:endParaRPr>
          </a:p>
          <a:p>
            <a:pPr marL="12700" marR="5080" indent="-1905" algn="ctr">
              <a:lnSpc>
                <a:spcPct val="100000"/>
              </a:lnSpc>
            </a:pPr>
            <a:r>
              <a:rPr sz="900" spc="-25" dirty="0">
                <a:latin typeface="Arial"/>
                <a:cs typeface="Arial"/>
              </a:rPr>
              <a:t>Commercial,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IT,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70" dirty="0">
                <a:latin typeface="Arial"/>
                <a:cs typeface="Arial"/>
              </a:rPr>
              <a:t>HR,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Finance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&amp;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Training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Center </a:t>
            </a:r>
            <a:r>
              <a:rPr sz="900" spc="-20" dirty="0">
                <a:latin typeface="Arial"/>
                <a:cs typeface="Arial"/>
              </a:rPr>
              <a:t>Address: </a:t>
            </a:r>
            <a:r>
              <a:rPr sz="900" spc="-65" dirty="0">
                <a:latin typeface="Arial"/>
                <a:cs typeface="Arial"/>
              </a:rPr>
              <a:t>1349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Jacobsburg </a:t>
            </a:r>
            <a:r>
              <a:rPr sz="900" spc="-35" dirty="0">
                <a:latin typeface="Arial"/>
                <a:cs typeface="Arial"/>
              </a:rPr>
              <a:t>Road,</a:t>
            </a:r>
            <a:r>
              <a:rPr sz="900" spc="-20" dirty="0">
                <a:latin typeface="Arial"/>
                <a:cs typeface="Arial"/>
              </a:rPr>
              <a:t> Wind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Gap,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55" dirty="0">
                <a:latin typeface="Arial"/>
                <a:cs typeface="Arial"/>
              </a:rPr>
              <a:t>PA</a:t>
            </a:r>
            <a:r>
              <a:rPr sz="900" spc="-20" dirty="0">
                <a:latin typeface="Arial"/>
                <a:cs typeface="Arial"/>
              </a:rPr>
              <a:t> 18091 </a:t>
            </a:r>
            <a:r>
              <a:rPr sz="900" spc="-30" dirty="0">
                <a:latin typeface="Arial"/>
                <a:cs typeface="Arial"/>
              </a:rPr>
              <a:t>Staff: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30+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Employees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|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Site: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25,000+sq.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ft.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on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2+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Acres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78102" y="7474949"/>
            <a:ext cx="1207135" cy="18351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900" spc="-10" dirty="0">
                <a:latin typeface="Arial"/>
                <a:cs typeface="Arial"/>
              </a:rPr>
              <a:t>Completed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Date </a:t>
            </a:r>
            <a:r>
              <a:rPr sz="900" dirty="0">
                <a:latin typeface="Arial"/>
                <a:cs typeface="Arial"/>
              </a:rPr>
              <a:t>-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2025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09535" y="3518002"/>
            <a:ext cx="987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Calibri"/>
                <a:cs typeface="Calibri"/>
              </a:rPr>
              <a:t>“</a:t>
            </a:r>
            <a:r>
              <a:rPr sz="1200" spc="80" dirty="0">
                <a:latin typeface="Times New Roman"/>
                <a:cs typeface="Times New Roman"/>
              </a:rPr>
              <a:t>Jacobsburg</a:t>
            </a:r>
            <a:r>
              <a:rPr sz="1200" spc="80" dirty="0">
                <a:latin typeface="Calibri"/>
                <a:cs typeface="Calibri"/>
              </a:rPr>
              <a:t>”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4757" y="5398023"/>
            <a:ext cx="2765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latin typeface="Times New Roman"/>
                <a:cs typeface="Times New Roman"/>
              </a:rPr>
              <a:t>Supply</a:t>
            </a:r>
            <a:r>
              <a:rPr sz="900" spc="16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Chain</a:t>
            </a:r>
            <a:r>
              <a:rPr sz="900" spc="24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Ce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nte</a:t>
            </a:r>
            <a:r>
              <a:rPr sz="900" spc="-55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r</a:t>
            </a:r>
            <a:endParaRPr sz="900">
              <a:latin typeface="Times New Roman"/>
              <a:cs typeface="Times New Roman"/>
            </a:endParaRPr>
          </a:p>
          <a:p>
            <a:pPr marL="205104" marR="198755" algn="ctr">
              <a:lnSpc>
                <a:spcPct val="100000"/>
              </a:lnSpc>
            </a:pPr>
            <a:r>
              <a:rPr sz="900" spc="-20" dirty="0">
                <a:latin typeface="Arial"/>
                <a:cs typeface="Arial"/>
              </a:rPr>
              <a:t>Shipping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 </a:t>
            </a:r>
            <a:r>
              <a:rPr sz="900" spc="-20" dirty="0">
                <a:latin typeface="Arial"/>
                <a:cs typeface="Arial"/>
              </a:rPr>
              <a:t>Receiving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&amp; </a:t>
            </a:r>
            <a:r>
              <a:rPr sz="900" spc="-20" dirty="0">
                <a:latin typeface="Arial"/>
                <a:cs typeface="Arial"/>
              </a:rPr>
              <a:t>Security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HQ</a:t>
            </a:r>
            <a:r>
              <a:rPr sz="900" spc="50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Address: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10" dirty="0">
                <a:latin typeface="Arial"/>
                <a:cs typeface="Arial"/>
              </a:rPr>
              <a:t>51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3</a:t>
            </a:r>
            <a:r>
              <a:rPr sz="900" baseline="27777" dirty="0">
                <a:latin typeface="Arial"/>
                <a:cs typeface="Arial"/>
              </a:rPr>
              <a:t>rd</a:t>
            </a:r>
            <a:r>
              <a:rPr sz="900" spc="82" baseline="27777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Street,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Stroudsburg,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55" dirty="0">
                <a:latin typeface="Arial"/>
                <a:cs typeface="Arial"/>
              </a:rPr>
              <a:t>PA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18360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spc="-30" dirty="0">
                <a:latin typeface="Arial"/>
                <a:cs typeface="Arial"/>
              </a:rPr>
              <a:t>Staff: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20+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Employees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|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Site: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60,000+sq.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ft.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on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2+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Acres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81567" y="3540194"/>
            <a:ext cx="911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latin typeface="Calibri"/>
                <a:cs typeface="Calibri"/>
              </a:rPr>
              <a:t>“</a:t>
            </a:r>
            <a:r>
              <a:rPr sz="1200" spc="30" dirty="0">
                <a:latin typeface="Times New Roman"/>
                <a:cs typeface="Times New Roman"/>
              </a:rPr>
              <a:t>McConne </a:t>
            </a:r>
            <a:r>
              <a:rPr sz="1200" spc="-25" dirty="0">
                <a:latin typeface="Times New Roman"/>
                <a:cs typeface="Times New Roman"/>
              </a:rPr>
              <a:t>ll</a:t>
            </a:r>
            <a:r>
              <a:rPr sz="1200" spc="-25" dirty="0">
                <a:latin typeface="Calibri"/>
                <a:cs typeface="Calibri"/>
              </a:rPr>
              <a:t>”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56261" y="5311387"/>
            <a:ext cx="647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“</a:t>
            </a:r>
            <a:r>
              <a:rPr sz="1200" dirty="0">
                <a:latin typeface="Times New Roman"/>
                <a:cs typeface="Times New Roman"/>
              </a:rPr>
              <a:t>Fu</a:t>
            </a:r>
            <a:r>
              <a:rPr sz="1200" spc="-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lme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r</a:t>
            </a:r>
            <a:r>
              <a:rPr sz="1200" spc="-25" dirty="0">
                <a:latin typeface="Calibri"/>
                <a:cs typeface="Calibri"/>
              </a:rPr>
              <a:t>”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48527" y="2969438"/>
            <a:ext cx="863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Calibri"/>
                <a:cs typeface="Calibri"/>
              </a:rPr>
              <a:t>“</a:t>
            </a:r>
            <a:r>
              <a:rPr sz="1200" spc="55" dirty="0">
                <a:latin typeface="Times New Roman"/>
                <a:cs typeface="Times New Roman"/>
              </a:rPr>
              <a:t>Comstock</a:t>
            </a:r>
            <a:r>
              <a:rPr sz="1200" spc="55" dirty="0">
                <a:latin typeface="Calibri"/>
                <a:cs typeface="Calibri"/>
              </a:rPr>
              <a:t>”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094" y="56643"/>
            <a:ext cx="986091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b="0" spc="-90" dirty="0">
                <a:latin typeface="Arial"/>
                <a:cs typeface="Arial"/>
              </a:rPr>
              <a:t>Key</a:t>
            </a:r>
            <a:r>
              <a:rPr sz="4600" b="0" spc="-229" dirty="0">
                <a:latin typeface="Arial"/>
                <a:cs typeface="Arial"/>
              </a:rPr>
              <a:t> </a:t>
            </a:r>
            <a:r>
              <a:rPr sz="4600" b="0" spc="-45" dirty="0">
                <a:latin typeface="Arial"/>
                <a:cs typeface="Arial"/>
              </a:rPr>
              <a:t>Equipment</a:t>
            </a:r>
            <a:r>
              <a:rPr sz="4600" b="0" spc="-235" dirty="0">
                <a:latin typeface="Arial"/>
                <a:cs typeface="Arial"/>
              </a:rPr>
              <a:t> </a:t>
            </a:r>
            <a:r>
              <a:rPr sz="4600" b="0" dirty="0">
                <a:latin typeface="Arial"/>
                <a:cs typeface="Arial"/>
              </a:rPr>
              <a:t>&amp;</a:t>
            </a:r>
            <a:r>
              <a:rPr sz="4600" b="0" spc="-220" dirty="0">
                <a:latin typeface="Arial"/>
                <a:cs typeface="Arial"/>
              </a:rPr>
              <a:t> </a:t>
            </a:r>
            <a:r>
              <a:rPr sz="4600" b="0" dirty="0">
                <a:latin typeface="Arial"/>
                <a:cs typeface="Arial"/>
              </a:rPr>
              <a:t>Manufacturing</a:t>
            </a:r>
            <a:r>
              <a:rPr sz="4600" b="0" spc="-190" dirty="0">
                <a:latin typeface="Arial"/>
                <a:cs typeface="Arial"/>
              </a:rPr>
              <a:t> </a:t>
            </a:r>
            <a:r>
              <a:rPr sz="4600" b="0" spc="-10" dirty="0">
                <a:latin typeface="Arial"/>
                <a:cs typeface="Arial"/>
              </a:rPr>
              <a:t>Scale</a:t>
            </a:r>
            <a:endParaRPr sz="4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83679" y="1036543"/>
            <a:ext cx="6819265" cy="3491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Premium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Pharmaceutical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Ingredients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100">
              <a:latin typeface="Arial"/>
              <a:cs typeface="Arial"/>
            </a:endParaRPr>
          </a:p>
          <a:p>
            <a:pPr marL="243840" marR="5080" indent="-231775">
              <a:lnSpc>
                <a:spcPct val="80000"/>
              </a:lnSpc>
              <a:spcBef>
                <a:spcPts val="5"/>
              </a:spcBef>
              <a:buClr>
                <a:srgbClr val="033554"/>
              </a:buClr>
              <a:buFont typeface="Arial"/>
              <a:buChar char="•"/>
              <a:tabLst>
                <a:tab pos="243840" algn="l"/>
              </a:tabLst>
            </a:pPr>
            <a:r>
              <a:rPr sz="1600" spc="-160" dirty="0">
                <a:latin typeface="Arial Black"/>
                <a:cs typeface="Arial Black"/>
              </a:rPr>
              <a:t>More</a:t>
            </a:r>
            <a:r>
              <a:rPr sz="1600" spc="-110" dirty="0">
                <a:latin typeface="Arial Black"/>
                <a:cs typeface="Arial Black"/>
              </a:rPr>
              <a:t> </a:t>
            </a:r>
            <a:r>
              <a:rPr sz="1600" spc="-175" dirty="0">
                <a:latin typeface="Arial Black"/>
                <a:cs typeface="Arial Black"/>
              </a:rPr>
              <a:t>than</a:t>
            </a:r>
            <a:r>
              <a:rPr sz="1600" spc="-100" dirty="0">
                <a:latin typeface="Arial Black"/>
                <a:cs typeface="Arial Black"/>
              </a:rPr>
              <a:t> </a:t>
            </a:r>
            <a:r>
              <a:rPr sz="1600" spc="-120" dirty="0">
                <a:latin typeface="Arial Black"/>
                <a:cs typeface="Arial Black"/>
              </a:rPr>
              <a:t>24</a:t>
            </a:r>
            <a:r>
              <a:rPr sz="1600" spc="-105" dirty="0">
                <a:latin typeface="Arial Black"/>
                <a:cs typeface="Arial Black"/>
              </a:rPr>
              <a:t> </a:t>
            </a:r>
            <a:r>
              <a:rPr sz="1600" spc="-175" dirty="0">
                <a:latin typeface="Arial Black"/>
                <a:cs typeface="Arial Black"/>
              </a:rPr>
              <a:t>GMP</a:t>
            </a:r>
            <a:r>
              <a:rPr sz="1600" spc="-114" dirty="0">
                <a:latin typeface="Arial Black"/>
                <a:cs typeface="Arial Black"/>
              </a:rPr>
              <a:t> </a:t>
            </a:r>
            <a:r>
              <a:rPr sz="1600" spc="-170" dirty="0">
                <a:latin typeface="Arial Black"/>
                <a:cs typeface="Arial Black"/>
              </a:rPr>
              <a:t>Manufacturing</a:t>
            </a:r>
            <a:r>
              <a:rPr sz="1600" spc="-75" dirty="0">
                <a:latin typeface="Arial Black"/>
                <a:cs typeface="Arial Black"/>
              </a:rPr>
              <a:t> </a:t>
            </a:r>
            <a:r>
              <a:rPr sz="1600" spc="-180" dirty="0">
                <a:latin typeface="Arial Black"/>
                <a:cs typeface="Arial Black"/>
              </a:rPr>
              <a:t>Suites</a:t>
            </a:r>
            <a:r>
              <a:rPr sz="1600" spc="-12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compliance levels </a:t>
            </a:r>
            <a:r>
              <a:rPr sz="1600" spc="-10" dirty="0">
                <a:latin typeface="Arial"/>
                <a:cs typeface="Arial"/>
              </a:rPr>
              <a:t>ranging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IPEC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ICH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Q7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033554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buClr>
                <a:srgbClr val="033554"/>
              </a:buClr>
              <a:buFont typeface="Arial"/>
              <a:buChar char="•"/>
              <a:tabLst>
                <a:tab pos="243840" algn="l"/>
              </a:tabLst>
            </a:pPr>
            <a:r>
              <a:rPr sz="1600" spc="-160" dirty="0">
                <a:latin typeface="Arial Black"/>
                <a:cs typeface="Arial Black"/>
              </a:rPr>
              <a:t>More</a:t>
            </a:r>
            <a:r>
              <a:rPr sz="1600" spc="-105" dirty="0">
                <a:latin typeface="Arial Black"/>
                <a:cs typeface="Arial Black"/>
              </a:rPr>
              <a:t> </a:t>
            </a:r>
            <a:r>
              <a:rPr sz="1600" spc="-175" dirty="0">
                <a:latin typeface="Arial Black"/>
                <a:cs typeface="Arial Black"/>
              </a:rPr>
              <a:t>than</a:t>
            </a:r>
            <a:r>
              <a:rPr sz="1600" spc="-90" dirty="0">
                <a:latin typeface="Arial Black"/>
                <a:cs typeface="Arial Black"/>
              </a:rPr>
              <a:t> </a:t>
            </a:r>
            <a:r>
              <a:rPr sz="1600" spc="-105" dirty="0">
                <a:latin typeface="Arial Black"/>
                <a:cs typeface="Arial Black"/>
              </a:rPr>
              <a:t>30</a:t>
            </a:r>
            <a:r>
              <a:rPr sz="1600" spc="-95" dirty="0">
                <a:latin typeface="Arial Black"/>
                <a:cs typeface="Arial Black"/>
              </a:rPr>
              <a:t> </a:t>
            </a:r>
            <a:r>
              <a:rPr sz="1600" spc="-190" dirty="0">
                <a:latin typeface="Arial Black"/>
                <a:cs typeface="Arial Black"/>
              </a:rPr>
              <a:t>Glass,</a:t>
            </a:r>
            <a:r>
              <a:rPr sz="1600" spc="-75" dirty="0">
                <a:latin typeface="Arial Black"/>
                <a:cs typeface="Arial Black"/>
              </a:rPr>
              <a:t> </a:t>
            </a:r>
            <a:r>
              <a:rPr sz="1600" spc="-185" dirty="0">
                <a:latin typeface="Arial Black"/>
                <a:cs typeface="Arial Black"/>
              </a:rPr>
              <a:t>316-Stainless</a:t>
            </a:r>
            <a:r>
              <a:rPr sz="1600" spc="-100" dirty="0">
                <a:latin typeface="Arial Black"/>
                <a:cs typeface="Arial Black"/>
              </a:rPr>
              <a:t> </a:t>
            </a:r>
            <a:r>
              <a:rPr sz="1600" spc="-180" dirty="0">
                <a:latin typeface="Arial Black"/>
                <a:cs typeface="Arial Black"/>
              </a:rPr>
              <a:t>Steel</a:t>
            </a:r>
            <a:r>
              <a:rPr sz="1600" spc="-100" dirty="0">
                <a:latin typeface="Arial Black"/>
                <a:cs typeface="Arial Black"/>
              </a:rPr>
              <a:t> </a:t>
            </a:r>
            <a:r>
              <a:rPr sz="1600" spc="-170" dirty="0">
                <a:latin typeface="Arial Black"/>
                <a:cs typeface="Arial Black"/>
              </a:rPr>
              <a:t>and</a:t>
            </a:r>
            <a:r>
              <a:rPr sz="1600" spc="-90" dirty="0">
                <a:latin typeface="Arial Black"/>
                <a:cs typeface="Arial Black"/>
              </a:rPr>
              <a:t> </a:t>
            </a:r>
            <a:r>
              <a:rPr sz="1600" spc="-180" dirty="0">
                <a:latin typeface="Arial Black"/>
                <a:cs typeface="Arial Black"/>
              </a:rPr>
              <a:t>Composite</a:t>
            </a:r>
            <a:r>
              <a:rPr sz="1600" spc="-70" dirty="0">
                <a:latin typeface="Arial Black"/>
                <a:cs typeface="Arial Black"/>
              </a:rPr>
              <a:t> </a:t>
            </a:r>
            <a:r>
              <a:rPr sz="1600" spc="-55" dirty="0">
                <a:latin typeface="Arial Black"/>
                <a:cs typeface="Arial Black"/>
              </a:rPr>
              <a:t>Reactors</a:t>
            </a:r>
            <a:endParaRPr sz="1600">
              <a:latin typeface="Arial Black"/>
              <a:cs typeface="Arial Black"/>
            </a:endParaRPr>
          </a:p>
          <a:p>
            <a:pPr marL="243840" indent="-231140">
              <a:lnSpc>
                <a:spcPct val="100000"/>
              </a:lnSpc>
              <a:spcBef>
                <a:spcPts val="1920"/>
              </a:spcBef>
              <a:buClr>
                <a:srgbClr val="033554"/>
              </a:buClr>
              <a:buFont typeface="Arial"/>
              <a:buChar char="•"/>
              <a:tabLst>
                <a:tab pos="243840" algn="l"/>
              </a:tabLst>
            </a:pPr>
            <a:r>
              <a:rPr sz="1600" spc="-175" dirty="0">
                <a:latin typeface="Arial Black"/>
                <a:cs typeface="Arial Black"/>
              </a:rPr>
              <a:t>Environmentally</a:t>
            </a:r>
            <a:r>
              <a:rPr sz="1600" spc="-60" dirty="0">
                <a:latin typeface="Arial Black"/>
                <a:cs typeface="Arial Black"/>
              </a:rPr>
              <a:t> </a:t>
            </a:r>
            <a:r>
              <a:rPr sz="1600" spc="-170" dirty="0">
                <a:latin typeface="Arial Black"/>
                <a:cs typeface="Arial Black"/>
              </a:rPr>
              <a:t>controlled</a:t>
            </a:r>
            <a:r>
              <a:rPr sz="1600" spc="-70" dirty="0">
                <a:latin typeface="Arial Black"/>
                <a:cs typeface="Arial Black"/>
              </a:rPr>
              <a:t> </a:t>
            </a:r>
            <a:r>
              <a:rPr sz="1600" spc="-185" dirty="0">
                <a:latin typeface="Arial Black"/>
                <a:cs typeface="Arial Black"/>
              </a:rPr>
              <a:t>Packaging</a:t>
            </a:r>
            <a:r>
              <a:rPr sz="1600" spc="-25" dirty="0">
                <a:latin typeface="Arial Black"/>
                <a:cs typeface="Arial Black"/>
              </a:rPr>
              <a:t> </a:t>
            </a:r>
            <a:r>
              <a:rPr sz="1600" spc="-10" dirty="0">
                <a:latin typeface="Arial Black"/>
                <a:cs typeface="Arial Black"/>
              </a:rPr>
              <a:t>Rooms</a:t>
            </a:r>
            <a:endParaRPr sz="1600">
              <a:latin typeface="Arial Black"/>
              <a:cs typeface="Arial Black"/>
            </a:endParaRPr>
          </a:p>
          <a:p>
            <a:pPr marL="243840" indent="-231140">
              <a:lnSpc>
                <a:spcPct val="100000"/>
              </a:lnSpc>
              <a:spcBef>
                <a:spcPts val="1920"/>
              </a:spcBef>
              <a:buClr>
                <a:srgbClr val="033554"/>
              </a:buClr>
              <a:buFont typeface="Arial"/>
              <a:buChar char="•"/>
              <a:tabLst>
                <a:tab pos="243840" algn="l"/>
              </a:tabLst>
            </a:pPr>
            <a:r>
              <a:rPr sz="1600" spc="-160" dirty="0">
                <a:latin typeface="Arial Black"/>
                <a:cs typeface="Arial Black"/>
              </a:rPr>
              <a:t>Quality</a:t>
            </a:r>
            <a:r>
              <a:rPr sz="1600" spc="-105" dirty="0">
                <a:latin typeface="Arial Black"/>
                <a:cs typeface="Arial Black"/>
              </a:rPr>
              <a:t> </a:t>
            </a:r>
            <a:r>
              <a:rPr sz="1600" spc="-160" dirty="0">
                <a:latin typeface="Arial Black"/>
                <a:cs typeface="Arial Black"/>
              </a:rPr>
              <a:t>Control</a:t>
            </a:r>
            <a:r>
              <a:rPr sz="1600" spc="-105" dirty="0">
                <a:latin typeface="Arial Black"/>
                <a:cs typeface="Arial Black"/>
              </a:rPr>
              <a:t> </a:t>
            </a:r>
            <a:r>
              <a:rPr sz="1600" spc="-204" dirty="0">
                <a:latin typeface="Arial Black"/>
                <a:cs typeface="Arial Black"/>
              </a:rPr>
              <a:t>Labs</a:t>
            </a:r>
            <a:r>
              <a:rPr sz="1600" spc="-9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industry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leading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instrumentation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033554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buClr>
                <a:srgbClr val="033554"/>
              </a:buClr>
              <a:buFont typeface="Arial"/>
              <a:buChar char="•"/>
              <a:tabLst>
                <a:tab pos="243840" algn="l"/>
              </a:tabLst>
            </a:pPr>
            <a:r>
              <a:rPr sz="1600" spc="-170" dirty="0">
                <a:latin typeface="Arial Black"/>
                <a:cs typeface="Arial Black"/>
              </a:rPr>
              <a:t>Manufacturing</a:t>
            </a:r>
            <a:r>
              <a:rPr sz="1600" spc="-80" dirty="0">
                <a:latin typeface="Arial Black"/>
                <a:cs typeface="Arial Black"/>
              </a:rPr>
              <a:t> </a:t>
            </a:r>
            <a:r>
              <a:rPr sz="1600" spc="-160" dirty="0">
                <a:latin typeface="Arial Black"/>
                <a:cs typeface="Arial Black"/>
              </a:rPr>
              <a:t>Capabilities</a:t>
            </a:r>
            <a:r>
              <a:rPr sz="1600" spc="-160" dirty="0">
                <a:latin typeface="Arial"/>
                <a:cs typeface="Arial"/>
              </a:rPr>
              <a:t>: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Synthesis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/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Purification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/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Compounding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033554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buClr>
                <a:srgbClr val="033554"/>
              </a:buClr>
              <a:buFont typeface="Arial"/>
              <a:buChar char="•"/>
              <a:tabLst>
                <a:tab pos="243840" algn="l"/>
              </a:tabLst>
            </a:pPr>
            <a:r>
              <a:rPr sz="1600" spc="-150" dirty="0">
                <a:latin typeface="Arial Black"/>
                <a:cs typeface="Arial Black"/>
              </a:rPr>
              <a:t>Drying</a:t>
            </a:r>
            <a:r>
              <a:rPr sz="1600" spc="-114" dirty="0">
                <a:latin typeface="Arial Black"/>
                <a:cs typeface="Arial Black"/>
              </a:rPr>
              <a:t> </a:t>
            </a:r>
            <a:r>
              <a:rPr sz="1600" spc="-195" dirty="0">
                <a:latin typeface="Arial Black"/>
                <a:cs typeface="Arial Black"/>
              </a:rPr>
              <a:t>Systems</a:t>
            </a:r>
            <a:r>
              <a:rPr sz="1600" spc="-195" dirty="0">
                <a:latin typeface="Arial"/>
                <a:cs typeface="Arial"/>
              </a:rPr>
              <a:t>:</a:t>
            </a:r>
            <a:r>
              <a:rPr sz="1600" spc="-10" dirty="0">
                <a:latin typeface="Arial"/>
                <a:cs typeface="Arial"/>
              </a:rPr>
              <a:t> Spray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/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Fluid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/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Rotary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/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Tray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9891" y="1537716"/>
            <a:ext cx="2121535" cy="2121535"/>
            <a:chOff x="659891" y="1537716"/>
            <a:chExt cx="2121535" cy="21215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035" y="1546860"/>
              <a:ext cx="2103120" cy="210155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4463" y="1542288"/>
              <a:ext cx="2112645" cy="2112645"/>
            </a:xfrm>
            <a:custGeom>
              <a:avLst/>
              <a:gdLst/>
              <a:ahLst/>
              <a:cxnLst/>
              <a:rect l="l" t="t" r="r" b="b"/>
              <a:pathLst>
                <a:path w="2112645" h="2112645">
                  <a:moveTo>
                    <a:pt x="0" y="0"/>
                  </a:moveTo>
                  <a:lnTo>
                    <a:pt x="2112264" y="0"/>
                  </a:lnTo>
                  <a:lnTo>
                    <a:pt x="2112264" y="2112264"/>
                  </a:lnTo>
                  <a:lnTo>
                    <a:pt x="0" y="211226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036" y="3774947"/>
            <a:ext cx="2103119" cy="16001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181600" y="4911852"/>
            <a:ext cx="2065020" cy="372110"/>
          </a:xfrm>
          <a:prstGeom prst="rect">
            <a:avLst/>
          </a:prstGeom>
          <a:solidFill>
            <a:srgbClr val="E7EBF4"/>
          </a:solidFill>
          <a:ln w="12192">
            <a:solidFill>
              <a:srgbClr val="2E528F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345"/>
              </a:spcBef>
            </a:pPr>
            <a:r>
              <a:rPr sz="1800" spc="-20" dirty="0">
                <a:solidFill>
                  <a:srgbClr val="043555"/>
                </a:solidFill>
                <a:latin typeface="Arial"/>
                <a:cs typeface="Arial"/>
              </a:rPr>
              <a:t>Scale</a:t>
            </a:r>
            <a:r>
              <a:rPr sz="1800" spc="-10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43555"/>
                </a:solidFill>
                <a:latin typeface="Arial"/>
                <a:cs typeface="Arial"/>
              </a:rPr>
              <a:t>&amp;</a:t>
            </a:r>
            <a:r>
              <a:rPr sz="1800" spc="-7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43555"/>
                </a:solidFill>
                <a:latin typeface="Arial"/>
                <a:cs typeface="Arial"/>
              </a:rPr>
              <a:t>Capacity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2940" y="5567171"/>
            <a:ext cx="9037320" cy="1567180"/>
            <a:chOff x="662940" y="5567171"/>
            <a:chExt cx="9037320" cy="156718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940" y="5567171"/>
              <a:ext cx="9037319" cy="15666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8031" y="5644908"/>
              <a:ext cx="1409699" cy="13913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746248" y="5756147"/>
            <a:ext cx="6774180" cy="1170940"/>
          </a:xfrm>
          <a:prstGeom prst="rect">
            <a:avLst/>
          </a:prstGeom>
          <a:solidFill>
            <a:srgbClr val="FFFFFF">
              <a:alpha val="36077"/>
            </a:srgbClr>
          </a:solidFill>
        </p:spPr>
        <p:txBody>
          <a:bodyPr vert="horz" wrap="square" lIns="0" tIns="41910" rIns="0" bIns="0" rtlCol="0">
            <a:spAutoFit/>
          </a:bodyPr>
          <a:lstStyle/>
          <a:p>
            <a:pPr marL="26162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261620" algn="l"/>
              </a:tabLst>
            </a:pPr>
            <a:r>
              <a:rPr sz="1400" spc="-175" dirty="0">
                <a:latin typeface="Arial Black"/>
                <a:cs typeface="Arial Black"/>
              </a:rPr>
              <a:t>Reactors:</a:t>
            </a:r>
            <a:r>
              <a:rPr sz="1400" spc="-140" dirty="0">
                <a:latin typeface="Arial Black"/>
                <a:cs typeface="Arial Black"/>
              </a:rPr>
              <a:t> </a:t>
            </a:r>
            <a:r>
              <a:rPr sz="1400" spc="-10" dirty="0">
                <a:latin typeface="Arial"/>
                <a:cs typeface="Arial"/>
              </a:rPr>
              <a:t>Solvent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Alcohol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/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Corrosive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Resistant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Glass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Lined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/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Stainless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Steel</a:t>
            </a:r>
            <a:endParaRPr sz="1400">
              <a:latin typeface="Arial"/>
              <a:cs typeface="Arial"/>
            </a:endParaRPr>
          </a:p>
          <a:p>
            <a:pPr marL="262255" indent="-171450">
              <a:lnSpc>
                <a:spcPct val="100000"/>
              </a:lnSpc>
              <a:buFont typeface="Arial"/>
              <a:buChar char="•"/>
              <a:tabLst>
                <a:tab pos="262255" algn="l"/>
              </a:tabLst>
            </a:pPr>
            <a:r>
              <a:rPr sz="1400" spc="-180" dirty="0">
                <a:latin typeface="Arial Black"/>
                <a:cs typeface="Arial Black"/>
              </a:rPr>
              <a:t>Reactor</a:t>
            </a:r>
            <a:r>
              <a:rPr sz="1400" spc="-70" dirty="0">
                <a:latin typeface="Arial Black"/>
                <a:cs typeface="Arial Black"/>
              </a:rPr>
              <a:t> </a:t>
            </a:r>
            <a:r>
              <a:rPr sz="1400" spc="-175" dirty="0">
                <a:latin typeface="Arial Black"/>
                <a:cs typeface="Arial Black"/>
              </a:rPr>
              <a:t>Scale:</a:t>
            </a:r>
            <a:r>
              <a:rPr sz="1400" spc="-9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"/>
                <a:cs typeface="Arial"/>
              </a:rPr>
              <a:t>20L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6,000L</a:t>
            </a:r>
            <a:endParaRPr sz="1400">
              <a:latin typeface="Arial"/>
              <a:cs typeface="Arial"/>
            </a:endParaRPr>
          </a:p>
          <a:p>
            <a:pPr marL="262255" indent="-1714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2255" algn="l"/>
              </a:tabLst>
            </a:pPr>
            <a:r>
              <a:rPr sz="1400" spc="-150" dirty="0">
                <a:latin typeface="Arial Black"/>
                <a:cs typeface="Arial Black"/>
              </a:rPr>
              <a:t>Solutions</a:t>
            </a:r>
            <a:r>
              <a:rPr sz="1400" spc="-95" dirty="0">
                <a:latin typeface="Arial Black"/>
                <a:cs typeface="Arial Black"/>
              </a:rPr>
              <a:t> </a:t>
            </a:r>
            <a:r>
              <a:rPr sz="1400" spc="-180" dirty="0">
                <a:latin typeface="Arial Black"/>
                <a:cs typeface="Arial Black"/>
              </a:rPr>
              <a:t>Batch</a:t>
            </a:r>
            <a:r>
              <a:rPr sz="1400" spc="-70" dirty="0">
                <a:latin typeface="Arial Black"/>
                <a:cs typeface="Arial Black"/>
              </a:rPr>
              <a:t> </a:t>
            </a:r>
            <a:r>
              <a:rPr sz="1400" spc="-165" dirty="0">
                <a:latin typeface="Arial Black"/>
                <a:cs typeface="Arial Black"/>
              </a:rPr>
              <a:t>Scale</a:t>
            </a:r>
            <a:r>
              <a:rPr sz="1400" spc="-165" dirty="0">
                <a:latin typeface="Arial"/>
                <a:cs typeface="Arial"/>
              </a:rPr>
              <a:t>: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800L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14,000L</a:t>
            </a:r>
            <a:endParaRPr sz="1400">
              <a:latin typeface="Arial"/>
              <a:cs typeface="Arial"/>
            </a:endParaRPr>
          </a:p>
          <a:p>
            <a:pPr marL="262255" indent="-171450">
              <a:lnSpc>
                <a:spcPct val="100000"/>
              </a:lnSpc>
              <a:buFont typeface="Arial"/>
              <a:buChar char="•"/>
              <a:tabLst>
                <a:tab pos="262255" algn="l"/>
              </a:tabLst>
            </a:pPr>
            <a:r>
              <a:rPr sz="1400" spc="-125" dirty="0">
                <a:latin typeface="Arial Black"/>
                <a:cs typeface="Arial Black"/>
              </a:rPr>
              <a:t>Dry</a:t>
            </a:r>
            <a:r>
              <a:rPr sz="1400" spc="-60" dirty="0">
                <a:latin typeface="Arial Black"/>
                <a:cs typeface="Arial Black"/>
              </a:rPr>
              <a:t> </a:t>
            </a:r>
            <a:r>
              <a:rPr sz="1400" spc="-180" dirty="0">
                <a:latin typeface="Arial Black"/>
                <a:cs typeface="Arial Black"/>
              </a:rPr>
              <a:t>Batch</a:t>
            </a:r>
            <a:r>
              <a:rPr sz="1400" spc="-65" dirty="0">
                <a:latin typeface="Arial Black"/>
                <a:cs typeface="Arial Black"/>
              </a:rPr>
              <a:t> </a:t>
            </a:r>
            <a:r>
              <a:rPr sz="1400" spc="-165" dirty="0">
                <a:latin typeface="Arial Black"/>
                <a:cs typeface="Arial Black"/>
              </a:rPr>
              <a:t>Scale</a:t>
            </a:r>
            <a:r>
              <a:rPr sz="1400" spc="-165" dirty="0">
                <a:latin typeface="Arial"/>
                <a:cs typeface="Arial"/>
              </a:rPr>
              <a:t>: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305" dirty="0">
                <a:latin typeface="Arial"/>
                <a:cs typeface="Arial"/>
              </a:rPr>
              <a:t>1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kg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20,000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kg</a:t>
            </a:r>
            <a:endParaRPr sz="1400">
              <a:latin typeface="Arial"/>
              <a:cs typeface="Arial"/>
            </a:endParaRPr>
          </a:p>
          <a:p>
            <a:pPr marL="262255" indent="-171450">
              <a:lnSpc>
                <a:spcPct val="100000"/>
              </a:lnSpc>
              <a:buFont typeface="Arial"/>
              <a:buChar char="•"/>
              <a:tabLst>
                <a:tab pos="262255" algn="l"/>
              </a:tabLst>
            </a:pPr>
            <a:r>
              <a:rPr sz="1400" spc="-140" dirty="0">
                <a:latin typeface="Arial Black"/>
                <a:cs typeface="Arial Black"/>
              </a:rPr>
              <a:t>Overall</a:t>
            </a:r>
            <a:r>
              <a:rPr sz="1400" spc="-130" dirty="0">
                <a:latin typeface="Arial Black"/>
                <a:cs typeface="Arial Black"/>
              </a:rPr>
              <a:t> </a:t>
            </a:r>
            <a:r>
              <a:rPr sz="1400" spc="-145" dirty="0">
                <a:latin typeface="Arial Black"/>
                <a:cs typeface="Arial Black"/>
              </a:rPr>
              <a:t>Operational</a:t>
            </a:r>
            <a:r>
              <a:rPr sz="1400" spc="-130" dirty="0">
                <a:latin typeface="Arial Black"/>
                <a:cs typeface="Arial Black"/>
              </a:rPr>
              <a:t> </a:t>
            </a:r>
            <a:r>
              <a:rPr sz="1400" spc="-155" dirty="0">
                <a:latin typeface="Arial Black"/>
                <a:cs typeface="Arial Black"/>
              </a:rPr>
              <a:t>Capacity</a:t>
            </a:r>
            <a:r>
              <a:rPr sz="1400" spc="-155" dirty="0">
                <a:latin typeface="Arial"/>
                <a:cs typeface="Arial"/>
              </a:rPr>
              <a:t>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Thousands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Metric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Tons</a:t>
            </a:r>
            <a:r>
              <a:rPr sz="1400" dirty="0">
                <a:latin typeface="Arial"/>
                <a:cs typeface="Arial"/>
              </a:rPr>
              <a:t> per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Year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5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98164" y="1565147"/>
            <a:ext cx="3167380" cy="2025650"/>
            <a:chOff x="3598164" y="1565147"/>
            <a:chExt cx="3167380" cy="2025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7120" y="1594103"/>
              <a:ext cx="3108947" cy="19674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12642" y="1579625"/>
              <a:ext cx="3138170" cy="1996439"/>
            </a:xfrm>
            <a:custGeom>
              <a:avLst/>
              <a:gdLst/>
              <a:ahLst/>
              <a:cxnLst/>
              <a:rect l="l" t="t" r="r" b="b"/>
              <a:pathLst>
                <a:path w="3138170" h="1996439">
                  <a:moveTo>
                    <a:pt x="0" y="0"/>
                  </a:moveTo>
                  <a:lnTo>
                    <a:pt x="3137916" y="0"/>
                  </a:lnTo>
                  <a:lnTo>
                    <a:pt x="3137916" y="1996439"/>
                  </a:lnTo>
                  <a:lnTo>
                    <a:pt x="0" y="1996439"/>
                  </a:lnTo>
                  <a:lnTo>
                    <a:pt x="0" y="0"/>
                  </a:lnTo>
                  <a:close/>
                </a:path>
              </a:pathLst>
            </a:custGeom>
            <a:ln w="289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938771" y="5419344"/>
            <a:ext cx="2851785" cy="2301240"/>
            <a:chOff x="6938771" y="5419344"/>
            <a:chExt cx="2851785" cy="23012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7727" y="5448300"/>
              <a:ext cx="2792806" cy="22433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953249" y="5433822"/>
              <a:ext cx="2822575" cy="2272665"/>
            </a:xfrm>
            <a:custGeom>
              <a:avLst/>
              <a:gdLst/>
              <a:ahLst/>
              <a:cxnLst/>
              <a:rect l="l" t="t" r="r" b="b"/>
              <a:pathLst>
                <a:path w="2822575" h="2272665">
                  <a:moveTo>
                    <a:pt x="0" y="0"/>
                  </a:moveTo>
                  <a:lnTo>
                    <a:pt x="2822448" y="0"/>
                  </a:lnTo>
                  <a:lnTo>
                    <a:pt x="2822448" y="2272284"/>
                  </a:lnTo>
                  <a:lnTo>
                    <a:pt x="0" y="2272284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964680" y="2549651"/>
            <a:ext cx="2917190" cy="2235835"/>
            <a:chOff x="6964680" y="2549651"/>
            <a:chExt cx="2917190" cy="223583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3636" y="2578607"/>
              <a:ext cx="2859023" cy="217779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979158" y="2564129"/>
              <a:ext cx="2887980" cy="2207260"/>
            </a:xfrm>
            <a:custGeom>
              <a:avLst/>
              <a:gdLst/>
              <a:ahLst/>
              <a:cxnLst/>
              <a:rect l="l" t="t" r="r" b="b"/>
              <a:pathLst>
                <a:path w="2887979" h="2207260">
                  <a:moveTo>
                    <a:pt x="0" y="0"/>
                  </a:moveTo>
                  <a:lnTo>
                    <a:pt x="2887979" y="0"/>
                  </a:lnTo>
                  <a:lnTo>
                    <a:pt x="2887979" y="2206752"/>
                  </a:lnTo>
                  <a:lnTo>
                    <a:pt x="0" y="2206752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23444" y="2612135"/>
            <a:ext cx="3126105" cy="2098675"/>
            <a:chOff x="123444" y="2612135"/>
            <a:chExt cx="3126105" cy="209867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" y="2641092"/>
              <a:ext cx="3066058" cy="20394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7922" y="2626613"/>
              <a:ext cx="3096895" cy="2070100"/>
            </a:xfrm>
            <a:custGeom>
              <a:avLst/>
              <a:gdLst/>
              <a:ahLst/>
              <a:cxnLst/>
              <a:rect l="l" t="t" r="r" b="b"/>
              <a:pathLst>
                <a:path w="3096895" h="2070100">
                  <a:moveTo>
                    <a:pt x="0" y="0"/>
                  </a:moveTo>
                  <a:lnTo>
                    <a:pt x="3096767" y="0"/>
                  </a:lnTo>
                  <a:lnTo>
                    <a:pt x="3096767" y="2069592"/>
                  </a:lnTo>
                  <a:lnTo>
                    <a:pt x="0" y="2069592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52043" y="5370576"/>
            <a:ext cx="3126105" cy="2232660"/>
            <a:chOff x="352043" y="5370576"/>
            <a:chExt cx="3126105" cy="223266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999" y="5399532"/>
              <a:ext cx="3067811" cy="21747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66521" y="5385054"/>
              <a:ext cx="3096895" cy="2204085"/>
            </a:xfrm>
            <a:custGeom>
              <a:avLst/>
              <a:gdLst/>
              <a:ahLst/>
              <a:cxnLst/>
              <a:rect l="l" t="t" r="r" b="b"/>
              <a:pathLst>
                <a:path w="3096895" h="2204084">
                  <a:moveTo>
                    <a:pt x="0" y="0"/>
                  </a:moveTo>
                  <a:lnTo>
                    <a:pt x="3096767" y="0"/>
                  </a:lnTo>
                  <a:lnTo>
                    <a:pt x="3096767" y="2203704"/>
                  </a:lnTo>
                  <a:lnTo>
                    <a:pt x="0" y="2203704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662171" y="4332732"/>
            <a:ext cx="2917190" cy="2232660"/>
            <a:chOff x="3662171" y="4332732"/>
            <a:chExt cx="2917190" cy="223266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91127" y="4361688"/>
              <a:ext cx="2858338" cy="217474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676649" y="4347210"/>
              <a:ext cx="2887980" cy="2204085"/>
            </a:xfrm>
            <a:custGeom>
              <a:avLst/>
              <a:gdLst/>
              <a:ahLst/>
              <a:cxnLst/>
              <a:rect l="l" t="t" r="r" b="b"/>
              <a:pathLst>
                <a:path w="2887979" h="2204084">
                  <a:moveTo>
                    <a:pt x="0" y="0"/>
                  </a:moveTo>
                  <a:lnTo>
                    <a:pt x="2887979" y="0"/>
                  </a:lnTo>
                  <a:lnTo>
                    <a:pt x="2887979" y="2203704"/>
                  </a:lnTo>
                  <a:lnTo>
                    <a:pt x="0" y="2203704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655063" y="923543"/>
            <a:ext cx="2190115" cy="749935"/>
            <a:chOff x="1655063" y="923543"/>
            <a:chExt cx="2190115" cy="74993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55063" y="923543"/>
              <a:ext cx="2042159" cy="7498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37560" y="967740"/>
              <a:ext cx="507491" cy="501395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85"/>
              </a:spcBef>
            </a:pPr>
            <a:r>
              <a:rPr dirty="0"/>
              <a:t>cGMP</a:t>
            </a:r>
            <a:r>
              <a:rPr spc="-265" dirty="0"/>
              <a:t> </a:t>
            </a:r>
            <a:r>
              <a:rPr spc="-10" dirty="0"/>
              <a:t>Warehouse</a:t>
            </a:r>
            <a:r>
              <a:rPr spc="-260" dirty="0"/>
              <a:t> </a:t>
            </a:r>
            <a:r>
              <a:rPr spc="-10" dirty="0"/>
              <a:t>Complex</a:t>
            </a:r>
          </a:p>
          <a:p>
            <a:pPr marL="7620" algn="ctr">
              <a:lnSpc>
                <a:spcPct val="100000"/>
              </a:lnSpc>
              <a:spcBef>
                <a:spcPts val="715"/>
              </a:spcBef>
            </a:pPr>
            <a:r>
              <a:rPr sz="2800" b="0" spc="-300" dirty="0">
                <a:solidFill>
                  <a:srgbClr val="E7EBF4"/>
                </a:solidFill>
                <a:latin typeface="Arial"/>
                <a:cs typeface="Arial"/>
              </a:rPr>
              <a:t>51</a:t>
            </a:r>
            <a:r>
              <a:rPr sz="2800" b="0" spc="40" dirty="0">
                <a:solidFill>
                  <a:srgbClr val="E7EBF4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E7EBF4"/>
                </a:solidFill>
                <a:latin typeface="Arial"/>
                <a:cs typeface="Arial"/>
              </a:rPr>
              <a:t>North</a:t>
            </a:r>
            <a:r>
              <a:rPr sz="2800" b="0" spc="-50" dirty="0">
                <a:solidFill>
                  <a:srgbClr val="E7EBF4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E7EBF4"/>
                </a:solidFill>
                <a:latin typeface="Arial"/>
                <a:cs typeface="Arial"/>
              </a:rPr>
              <a:t>3</a:t>
            </a:r>
            <a:r>
              <a:rPr sz="2775" b="0" baseline="25525" dirty="0">
                <a:solidFill>
                  <a:srgbClr val="E7EBF4"/>
                </a:solidFill>
                <a:latin typeface="Arial"/>
                <a:cs typeface="Arial"/>
              </a:rPr>
              <a:t>rd</a:t>
            </a:r>
            <a:r>
              <a:rPr sz="2775" b="0" spc="345" baseline="25525" dirty="0">
                <a:solidFill>
                  <a:srgbClr val="E7EBF4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E7EBF4"/>
                </a:solidFill>
                <a:latin typeface="Arial"/>
                <a:cs typeface="Arial"/>
              </a:rPr>
              <a:t>Street</a:t>
            </a:r>
            <a:r>
              <a:rPr sz="2800" b="0" spc="20" dirty="0">
                <a:solidFill>
                  <a:srgbClr val="E7EBF4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E7EBF4"/>
                </a:solidFill>
                <a:latin typeface="Arial"/>
                <a:cs typeface="Arial"/>
              </a:rPr>
              <a:t>Stroudsburg,</a:t>
            </a:r>
            <a:r>
              <a:rPr sz="2800" b="0" spc="35" dirty="0">
                <a:solidFill>
                  <a:srgbClr val="E7EBF4"/>
                </a:solidFill>
                <a:latin typeface="Arial"/>
                <a:cs typeface="Arial"/>
              </a:rPr>
              <a:t> </a:t>
            </a:r>
            <a:r>
              <a:rPr sz="2800" b="0" spc="-50" dirty="0">
                <a:solidFill>
                  <a:srgbClr val="E7EBF4"/>
                </a:solidFill>
                <a:latin typeface="Arial"/>
                <a:cs typeface="Arial"/>
              </a:rPr>
              <a:t>PA</a:t>
            </a:r>
            <a:r>
              <a:rPr sz="2800" b="0" spc="-10" dirty="0">
                <a:solidFill>
                  <a:srgbClr val="E7EBF4"/>
                </a:solidFill>
                <a:latin typeface="Arial"/>
                <a:cs typeface="Arial"/>
              </a:rPr>
              <a:t> 18360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84447" y="923543"/>
            <a:ext cx="5132831" cy="749807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5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363200" cy="7772400"/>
            <a:chOff x="0" y="0"/>
            <a:chExt cx="103632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" y="635508"/>
              <a:ext cx="4550663" cy="58887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3568" y="630936"/>
              <a:ext cx="4559935" cy="5897880"/>
            </a:xfrm>
            <a:custGeom>
              <a:avLst/>
              <a:gdLst/>
              <a:ahLst/>
              <a:cxnLst/>
              <a:rect l="l" t="t" r="r" b="b"/>
              <a:pathLst>
                <a:path w="4559935" h="5897880">
                  <a:moveTo>
                    <a:pt x="0" y="0"/>
                  </a:moveTo>
                  <a:lnTo>
                    <a:pt x="4559808" y="0"/>
                  </a:lnTo>
                  <a:lnTo>
                    <a:pt x="4559808" y="5897880"/>
                  </a:lnTo>
                  <a:lnTo>
                    <a:pt x="0" y="5897880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435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0784" y="635508"/>
              <a:ext cx="4552187" cy="588873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0">
              <a:lnSpc>
                <a:spcPts val="135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6979" y="417576"/>
            <a:ext cx="5349227" cy="69372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0">
              <a:lnSpc>
                <a:spcPts val="135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363200" cy="7772400"/>
            <a:chOff x="0" y="0"/>
            <a:chExt cx="10363200" cy="7772400"/>
          </a:xfrm>
        </p:grpSpPr>
        <p:sp>
          <p:nvSpPr>
            <p:cNvPr id="3" name="object 3"/>
            <p:cNvSpPr/>
            <p:nvPr/>
          </p:nvSpPr>
          <p:spPr>
            <a:xfrm>
              <a:off x="8799576" y="1066800"/>
              <a:ext cx="1411605" cy="1066800"/>
            </a:xfrm>
            <a:custGeom>
              <a:avLst/>
              <a:gdLst/>
              <a:ahLst/>
              <a:cxnLst/>
              <a:rect l="l" t="t" r="r" b="b"/>
              <a:pathLst>
                <a:path w="1411604" h="1066800">
                  <a:moveTo>
                    <a:pt x="1411224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1411224" y="1066800"/>
                  </a:lnTo>
                  <a:lnTo>
                    <a:pt x="1411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99576" y="1066800"/>
              <a:ext cx="1411605" cy="1066800"/>
            </a:xfrm>
            <a:custGeom>
              <a:avLst/>
              <a:gdLst/>
              <a:ahLst/>
              <a:cxnLst/>
              <a:rect l="l" t="t" r="r" b="b"/>
              <a:pathLst>
                <a:path w="1411604" h="1066800">
                  <a:moveTo>
                    <a:pt x="0" y="0"/>
                  </a:moveTo>
                  <a:lnTo>
                    <a:pt x="1411224" y="0"/>
                  </a:lnTo>
                  <a:lnTo>
                    <a:pt x="1411224" y="1066800"/>
                  </a:lnTo>
                  <a:lnTo>
                    <a:pt x="0" y="10668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1636" y="312420"/>
              <a:ext cx="5519927" cy="714755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0">
              <a:lnSpc>
                <a:spcPts val="135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99576" y="1066800"/>
            <a:ext cx="1411605" cy="1066800"/>
            <a:chOff x="8799576" y="1066800"/>
            <a:chExt cx="1411605" cy="1066800"/>
          </a:xfrm>
        </p:grpSpPr>
        <p:sp>
          <p:nvSpPr>
            <p:cNvPr id="3" name="object 3"/>
            <p:cNvSpPr/>
            <p:nvPr/>
          </p:nvSpPr>
          <p:spPr>
            <a:xfrm>
              <a:off x="8799576" y="1066800"/>
              <a:ext cx="1411605" cy="1066800"/>
            </a:xfrm>
            <a:custGeom>
              <a:avLst/>
              <a:gdLst/>
              <a:ahLst/>
              <a:cxnLst/>
              <a:rect l="l" t="t" r="r" b="b"/>
              <a:pathLst>
                <a:path w="1411604" h="1066800">
                  <a:moveTo>
                    <a:pt x="1411224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1411224" y="1066800"/>
                  </a:lnTo>
                  <a:lnTo>
                    <a:pt x="1411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99576" y="1066800"/>
              <a:ext cx="1411605" cy="1066800"/>
            </a:xfrm>
            <a:custGeom>
              <a:avLst/>
              <a:gdLst/>
              <a:ahLst/>
              <a:cxnLst/>
              <a:rect l="l" t="t" r="r" b="b"/>
              <a:pathLst>
                <a:path w="1411604" h="1066800">
                  <a:moveTo>
                    <a:pt x="0" y="0"/>
                  </a:moveTo>
                  <a:lnTo>
                    <a:pt x="1411224" y="0"/>
                  </a:lnTo>
                  <a:lnTo>
                    <a:pt x="1411224" y="1066800"/>
                  </a:lnTo>
                  <a:lnTo>
                    <a:pt x="0" y="10668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0">
              <a:lnSpc>
                <a:spcPts val="135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FF2C05-EFEC-433C-A1A0-6A2331D8E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475" y="0"/>
            <a:ext cx="602625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9222" y="-52322"/>
            <a:ext cx="400494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Arial"/>
                <a:cs typeface="Arial"/>
              </a:rPr>
              <a:t>Final</a:t>
            </a:r>
            <a:r>
              <a:rPr b="0" spc="-45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Word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736" y="1498091"/>
            <a:ext cx="3163925" cy="530961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25530" y="943227"/>
            <a:ext cx="6623684" cy="616077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535"/>
              </a:spcBef>
            </a:pP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Seek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Service…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u="heavy" spc="-3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Customers</a:t>
            </a:r>
            <a:r>
              <a:rPr sz="2800" u="heavy" spc="-19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800" u="heavy" spc="-34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who</a:t>
            </a:r>
            <a:r>
              <a:rPr sz="2800" u="heavy" spc="-19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800" u="heavy" spc="-30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are</a:t>
            </a:r>
            <a:r>
              <a:rPr sz="2800" u="heavy" spc="-21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800" u="heavy" spc="-30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seeing:</a:t>
            </a:r>
            <a:endParaRPr sz="2800">
              <a:latin typeface="Arial Black"/>
              <a:cs typeface="Arial Black"/>
            </a:endParaRPr>
          </a:p>
          <a:p>
            <a:pPr marL="527685" indent="-514984">
              <a:lnSpc>
                <a:spcPct val="100000"/>
              </a:lnSpc>
              <a:spcBef>
                <a:spcPts val="890"/>
              </a:spcBef>
              <a:buFont typeface="Wingdings"/>
              <a:buChar char=""/>
              <a:tabLst>
                <a:tab pos="527685" algn="l"/>
              </a:tabLst>
            </a:pPr>
            <a:r>
              <a:rPr sz="1900" spc="-35" dirty="0">
                <a:latin typeface="Arial"/>
                <a:cs typeface="Arial"/>
              </a:rPr>
              <a:t>Increased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security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supply</a:t>
            </a:r>
            <a:endParaRPr sz="1900">
              <a:latin typeface="Arial"/>
              <a:cs typeface="Arial"/>
            </a:endParaRPr>
          </a:p>
          <a:p>
            <a:pPr marL="527685" marR="226060" indent="-515620">
              <a:lnSpc>
                <a:spcPts val="2050"/>
              </a:lnSpc>
              <a:spcBef>
                <a:spcPts val="1135"/>
              </a:spcBef>
              <a:buFont typeface="Wingdings"/>
              <a:buChar char=""/>
              <a:tabLst>
                <a:tab pos="527685" algn="l"/>
              </a:tabLst>
            </a:pPr>
            <a:r>
              <a:rPr sz="1900" dirty="0">
                <a:latin typeface="Arial"/>
                <a:cs typeface="Arial"/>
              </a:rPr>
              <a:t>A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company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with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strong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growth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model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support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future </a:t>
            </a:r>
            <a:r>
              <a:rPr sz="1900" spc="-35" dirty="0">
                <a:latin typeface="Arial"/>
                <a:cs typeface="Arial"/>
              </a:rPr>
              <a:t>commercial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demands</a:t>
            </a:r>
            <a:endParaRPr sz="1900">
              <a:latin typeface="Arial"/>
              <a:cs typeface="Arial"/>
            </a:endParaRPr>
          </a:p>
          <a:p>
            <a:pPr marL="527685" marR="254000" indent="-515620">
              <a:lnSpc>
                <a:spcPts val="2050"/>
              </a:lnSpc>
              <a:spcBef>
                <a:spcPts val="1110"/>
              </a:spcBef>
              <a:buFont typeface="Wingdings"/>
              <a:buChar char=""/>
              <a:tabLst>
                <a:tab pos="527685" algn="l"/>
              </a:tabLst>
            </a:pPr>
            <a:r>
              <a:rPr sz="1900" dirty="0">
                <a:latin typeface="Arial"/>
                <a:cs typeface="Arial"/>
              </a:rPr>
              <a:t>A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company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with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proven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track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record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commitment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to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Pharmaceutical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Industry</a:t>
            </a:r>
            <a:endParaRPr sz="19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835"/>
              </a:spcBef>
              <a:buFont typeface="Wingdings"/>
              <a:buChar char=""/>
              <a:tabLst>
                <a:tab pos="527685" algn="l"/>
              </a:tabLst>
            </a:pPr>
            <a:r>
              <a:rPr sz="1900" dirty="0">
                <a:latin typeface="Arial"/>
                <a:cs typeface="Arial"/>
              </a:rPr>
              <a:t>A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company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focused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on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customer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needs</a:t>
            </a:r>
            <a:endParaRPr sz="19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875"/>
              </a:spcBef>
              <a:buFont typeface="Wingdings"/>
              <a:buChar char=""/>
              <a:tabLst>
                <a:tab pos="527685" algn="l"/>
              </a:tabLst>
            </a:pPr>
            <a:r>
              <a:rPr sz="1900" dirty="0">
                <a:latin typeface="Arial"/>
                <a:cs typeface="Arial"/>
              </a:rPr>
              <a:t>A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flexible,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40" dirty="0">
                <a:latin typeface="Arial"/>
                <a:cs typeface="Arial"/>
              </a:rPr>
              <a:t>transparent </a:t>
            </a:r>
            <a:r>
              <a:rPr sz="1900" spc="-20" dirty="0">
                <a:latin typeface="Arial"/>
                <a:cs typeface="Arial"/>
              </a:rPr>
              <a:t>and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responsive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supplier</a:t>
            </a:r>
            <a:endParaRPr sz="19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875"/>
              </a:spcBef>
              <a:buFont typeface="Wingdings"/>
              <a:buChar char=""/>
              <a:tabLst>
                <a:tab pos="527685" algn="l"/>
              </a:tabLst>
            </a:pPr>
            <a:r>
              <a:rPr sz="1900" dirty="0">
                <a:latin typeface="Arial"/>
                <a:cs typeface="Arial"/>
              </a:rPr>
              <a:t>A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company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committed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45" dirty="0">
                <a:latin typeface="Arial"/>
                <a:cs typeface="Arial"/>
              </a:rPr>
              <a:t>Sustainable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Solutions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800" u="heavy" spc="-3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Customers</a:t>
            </a:r>
            <a:r>
              <a:rPr sz="2800" u="heavy" spc="-19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800" u="heavy" spc="-33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who:</a:t>
            </a:r>
            <a:endParaRPr sz="2800">
              <a:latin typeface="Arial Black"/>
              <a:cs typeface="Arial Black"/>
            </a:endParaRPr>
          </a:p>
          <a:p>
            <a:pPr marL="527685" marR="133985" indent="-515620">
              <a:lnSpc>
                <a:spcPts val="2050"/>
              </a:lnSpc>
              <a:spcBef>
                <a:spcPts val="1150"/>
              </a:spcBef>
              <a:buFont typeface="Wingdings"/>
              <a:buChar char=""/>
              <a:tabLst>
                <a:tab pos="527685" algn="l"/>
              </a:tabLst>
            </a:pPr>
            <a:r>
              <a:rPr sz="1900" spc="-40" dirty="0">
                <a:latin typeface="Arial"/>
                <a:cs typeface="Arial"/>
              </a:rPr>
              <a:t>Have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critical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ingredient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45" dirty="0">
                <a:latin typeface="Arial"/>
                <a:cs typeface="Arial"/>
              </a:rPr>
              <a:t>issues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that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fall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within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our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scope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of </a:t>
            </a:r>
            <a:r>
              <a:rPr sz="1900" spc="-45" dirty="0">
                <a:latin typeface="Arial"/>
                <a:cs typeface="Arial"/>
              </a:rPr>
              <a:t>chemistry,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capabilities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and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capacity</a:t>
            </a:r>
            <a:endParaRPr sz="1900">
              <a:latin typeface="Arial"/>
              <a:cs typeface="Arial"/>
            </a:endParaRPr>
          </a:p>
          <a:p>
            <a:pPr marL="527050" marR="5080" indent="-514984">
              <a:lnSpc>
                <a:spcPts val="2050"/>
              </a:lnSpc>
              <a:spcBef>
                <a:spcPts val="1105"/>
              </a:spcBef>
              <a:buFont typeface="Wingdings"/>
              <a:buChar char=""/>
              <a:tabLst>
                <a:tab pos="527050" algn="l"/>
              </a:tabLst>
            </a:pPr>
            <a:r>
              <a:rPr sz="1900" dirty="0">
                <a:latin typeface="Arial"/>
                <a:cs typeface="Arial"/>
              </a:rPr>
              <a:t>Need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40" dirty="0">
                <a:latin typeface="Arial"/>
                <a:cs typeface="Arial"/>
              </a:rPr>
              <a:t>higher-</a:t>
            </a:r>
            <a:r>
              <a:rPr sz="1900" spc="-25" dirty="0">
                <a:latin typeface="Arial"/>
                <a:cs typeface="Arial"/>
              </a:rPr>
              <a:t>purity, </a:t>
            </a:r>
            <a:r>
              <a:rPr sz="1900" spc="-35" dirty="0">
                <a:latin typeface="Arial"/>
                <a:cs typeface="Arial"/>
              </a:rPr>
              <a:t>higher-</a:t>
            </a:r>
            <a:r>
              <a:rPr sz="1900" spc="-20" dirty="0">
                <a:latin typeface="Arial"/>
                <a:cs typeface="Arial"/>
              </a:rPr>
              <a:t>compliance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95" dirty="0">
                <a:latin typeface="Arial"/>
                <a:cs typeface="Arial"/>
              </a:rPr>
              <a:t>Pharma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ingredients </a:t>
            </a:r>
            <a:r>
              <a:rPr sz="1900" dirty="0">
                <a:latin typeface="Arial"/>
                <a:cs typeface="Arial"/>
              </a:rPr>
              <a:t>or</a:t>
            </a:r>
            <a:r>
              <a:rPr sz="1900" spc="-135" dirty="0">
                <a:latin typeface="Arial"/>
                <a:cs typeface="Arial"/>
              </a:rPr>
              <a:t> </a:t>
            </a:r>
            <a:r>
              <a:rPr sz="1900" spc="-110" dirty="0">
                <a:latin typeface="Arial"/>
                <a:cs typeface="Arial"/>
              </a:rPr>
              <a:t>cGMP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process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fine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chemicals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Ingredients</a:t>
            </a:r>
            <a:endParaRPr sz="19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527685" algn="l"/>
              </a:tabLst>
            </a:pPr>
            <a:r>
              <a:rPr sz="1900" spc="-30" dirty="0">
                <a:latin typeface="Arial"/>
                <a:cs typeface="Arial"/>
              </a:rPr>
              <a:t>Value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full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20" dirty="0">
                <a:latin typeface="Arial"/>
                <a:cs typeface="Arial"/>
              </a:rPr>
              <a:t>cGMP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synthesized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and/or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purified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products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96856" y="7439216"/>
            <a:ext cx="19621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5" dirty="0">
                <a:latin typeface="Calibri"/>
                <a:cs typeface="Calibri"/>
              </a:rPr>
              <a:t>19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3357371"/>
            <a:ext cx="10058400" cy="2420620"/>
            <a:chOff x="152400" y="3357371"/>
            <a:chExt cx="10058400" cy="24206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3357371"/>
              <a:ext cx="10058387" cy="16520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4507991"/>
              <a:ext cx="10058387" cy="126950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0293" y="183065"/>
            <a:ext cx="924306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0" dirty="0">
                <a:latin typeface="Arial"/>
                <a:cs typeface="Arial"/>
              </a:rPr>
              <a:t>Corporate</a:t>
            </a:r>
            <a:r>
              <a:rPr sz="4900" b="0" spc="-225" dirty="0">
                <a:latin typeface="Arial"/>
                <a:cs typeface="Arial"/>
              </a:rPr>
              <a:t> </a:t>
            </a:r>
            <a:r>
              <a:rPr sz="4900" b="0" spc="-10" dirty="0">
                <a:latin typeface="Arial"/>
                <a:cs typeface="Arial"/>
              </a:rPr>
              <a:t>Vision,</a:t>
            </a:r>
            <a:r>
              <a:rPr sz="4900" b="0" spc="-240" dirty="0">
                <a:latin typeface="Arial"/>
                <a:cs typeface="Arial"/>
              </a:rPr>
              <a:t> </a:t>
            </a:r>
            <a:r>
              <a:rPr sz="4900" b="0" spc="-40" dirty="0">
                <a:latin typeface="Arial"/>
                <a:cs typeface="Arial"/>
              </a:rPr>
              <a:t>Mission,</a:t>
            </a:r>
            <a:r>
              <a:rPr sz="4900" b="0" spc="-240" dirty="0">
                <a:latin typeface="Arial"/>
                <a:cs typeface="Arial"/>
              </a:rPr>
              <a:t> </a:t>
            </a:r>
            <a:r>
              <a:rPr sz="4900" b="0" spc="-10" dirty="0">
                <a:latin typeface="Arial"/>
                <a:cs typeface="Arial"/>
              </a:rPr>
              <a:t>Values</a:t>
            </a:r>
            <a:endParaRPr sz="4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7250" y="1109996"/>
            <a:ext cx="7574915" cy="571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759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Matter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Vis</a:t>
            </a:r>
            <a:r>
              <a:rPr sz="2800" u="heavy" spc="-3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ion</a:t>
            </a:r>
            <a:endParaRPr sz="2800">
              <a:latin typeface="Times New Roman"/>
              <a:cs typeface="Times New Roman"/>
            </a:endParaRPr>
          </a:p>
          <a:p>
            <a:pPr marL="12700" marR="1596390">
              <a:lnSpc>
                <a:spcPct val="100000"/>
              </a:lnSpc>
              <a:spcBef>
                <a:spcPts val="30"/>
              </a:spcBef>
            </a:pPr>
            <a:r>
              <a:rPr sz="1800" spc="-25" dirty="0">
                <a:latin typeface="Arial"/>
                <a:cs typeface="Arial"/>
              </a:rPr>
              <a:t>Committed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le</a:t>
            </a:r>
            <a:r>
              <a:rPr sz="1800" spc="-195" dirty="0">
                <a:latin typeface="Times New Roman"/>
                <a:cs typeface="Times New Roman"/>
              </a:rPr>
              <a:t> </a:t>
            </a:r>
            <a:r>
              <a:rPr sz="1800" spc="100" dirty="0">
                <a:latin typeface="Times New Roman"/>
                <a:cs typeface="Times New Roman"/>
              </a:rPr>
              <a:t>ading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manufa</a:t>
            </a:r>
            <a:r>
              <a:rPr sz="1800" spc="-24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cture</a:t>
            </a:r>
            <a:r>
              <a:rPr sz="1800" spc="-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cGMP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Fine </a:t>
            </a:r>
            <a:r>
              <a:rPr sz="1800" spc="-45" dirty="0">
                <a:latin typeface="Arial"/>
                <a:cs typeface="Arial"/>
              </a:rPr>
              <a:t>Chemicals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that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support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production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Trebuchet MS"/>
                <a:cs typeface="Trebuchet MS"/>
              </a:rPr>
              <a:t>safe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Arial"/>
                <a:cs typeface="Arial"/>
              </a:rPr>
              <a:t>drugs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spc="-35" dirty="0">
                <a:latin typeface="Arial"/>
                <a:cs typeface="Arial"/>
              </a:rPr>
              <a:t>vaccines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that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deliver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consistent,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reliable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therapeutic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effect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every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dose</a:t>
            </a:r>
            <a:endParaRPr sz="1800">
              <a:latin typeface="Arial"/>
              <a:cs typeface="Arial"/>
            </a:endParaRPr>
          </a:p>
          <a:p>
            <a:pPr marL="2291080">
              <a:lnSpc>
                <a:spcPts val="3300"/>
              </a:lnSpc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Miss</a:t>
            </a:r>
            <a:r>
              <a:rPr sz="2800" u="heavy" spc="-3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ion</a:t>
            </a:r>
            <a:endParaRPr sz="2800">
              <a:latin typeface="Times New Roman"/>
              <a:cs typeface="Times New Roman"/>
            </a:endParaRPr>
          </a:p>
          <a:p>
            <a:pPr marL="530860" marR="2261235" algn="ctr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Arial"/>
                <a:cs typeface="Arial"/>
              </a:rPr>
              <a:t>To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manufacture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</a:t>
            </a:r>
            <a:r>
              <a:rPr sz="1800" spc="-260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he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quality,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safe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140" dirty="0">
                <a:latin typeface="Times New Roman"/>
                <a:cs typeface="Times New Roman"/>
              </a:rPr>
              <a:t>and </a:t>
            </a:r>
            <a:r>
              <a:rPr sz="1800" spc="114" dirty="0">
                <a:latin typeface="Times New Roman"/>
                <a:cs typeface="Times New Roman"/>
              </a:rPr>
              <a:t>sustainable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-114" dirty="0">
                <a:latin typeface="Arial"/>
                <a:cs typeface="Arial"/>
              </a:rPr>
              <a:t>cGMP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Fine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Chemicals </a:t>
            </a:r>
            <a:r>
              <a:rPr sz="1800" dirty="0">
                <a:latin typeface="Arial"/>
                <a:cs typeface="Arial"/>
              </a:rPr>
              <a:t>under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supervision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120" dirty="0">
                <a:latin typeface="Times New Roman"/>
                <a:cs typeface="Times New Roman"/>
              </a:rPr>
              <a:t>most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rigorous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Arial"/>
                <a:cs typeface="Arial"/>
              </a:rPr>
              <a:t>quality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system </a:t>
            </a:r>
            <a:r>
              <a:rPr sz="1800" dirty="0">
                <a:latin typeface="Arial"/>
                <a:cs typeface="Arial"/>
              </a:rPr>
              <a:t>while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upholding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120" dirty="0">
                <a:latin typeface="Times New Roman"/>
                <a:cs typeface="Times New Roman"/>
              </a:rPr>
              <a:t>most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265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tringe</a:t>
            </a:r>
            <a:r>
              <a:rPr sz="1800" spc="-195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nt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compliance standards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30"/>
              </a:spcBef>
            </a:pPr>
            <a:endParaRPr sz="1800">
              <a:latin typeface="Arial"/>
              <a:cs typeface="Arial"/>
            </a:endParaRPr>
          </a:p>
          <a:p>
            <a:pPr marL="1948180" algn="ctr">
              <a:lnSpc>
                <a:spcPct val="100000"/>
              </a:lnSpc>
            </a:pPr>
            <a:r>
              <a:rPr sz="2800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Value</a:t>
            </a:r>
            <a:r>
              <a:rPr sz="2800" u="heavy" spc="-2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  <a:p>
            <a:pPr marL="2116455">
              <a:lnSpc>
                <a:spcPct val="100000"/>
              </a:lnSpc>
              <a:spcBef>
                <a:spcPts val="25"/>
              </a:spcBef>
            </a:pPr>
            <a:r>
              <a:rPr sz="1800" spc="-204" dirty="0">
                <a:latin typeface="Arial Black"/>
                <a:cs typeface="Arial Black"/>
              </a:rPr>
              <a:t>Honesty</a:t>
            </a:r>
            <a:r>
              <a:rPr sz="1800" spc="-120" dirty="0">
                <a:latin typeface="Arial Black"/>
                <a:cs typeface="Arial Black"/>
              </a:rPr>
              <a:t> </a:t>
            </a:r>
            <a:r>
              <a:rPr sz="1800" spc="90" dirty="0">
                <a:latin typeface="Arial Black"/>
                <a:cs typeface="Arial Black"/>
              </a:rPr>
              <a:t>/</a:t>
            </a:r>
            <a:r>
              <a:rPr sz="1800" spc="-125" dirty="0">
                <a:latin typeface="Arial Black"/>
                <a:cs typeface="Arial Black"/>
              </a:rPr>
              <a:t> </a:t>
            </a:r>
            <a:r>
              <a:rPr sz="1800" spc="-190" dirty="0">
                <a:latin typeface="Arial Black"/>
                <a:cs typeface="Arial Black"/>
              </a:rPr>
              <a:t>Integrity</a:t>
            </a:r>
            <a:r>
              <a:rPr sz="1800" spc="-120" dirty="0">
                <a:latin typeface="Arial Black"/>
                <a:cs typeface="Arial Black"/>
              </a:rPr>
              <a:t> </a:t>
            </a:r>
            <a:r>
              <a:rPr sz="1800" spc="90" dirty="0">
                <a:latin typeface="Arial Black"/>
                <a:cs typeface="Arial Black"/>
              </a:rPr>
              <a:t>/</a:t>
            </a:r>
            <a:r>
              <a:rPr sz="1800" spc="-125" dirty="0">
                <a:latin typeface="Arial Black"/>
                <a:cs typeface="Arial Black"/>
              </a:rPr>
              <a:t> </a:t>
            </a:r>
            <a:r>
              <a:rPr sz="1800" spc="-229" dirty="0">
                <a:latin typeface="Arial Black"/>
                <a:cs typeface="Arial Black"/>
              </a:rPr>
              <a:t>Respect</a:t>
            </a:r>
            <a:r>
              <a:rPr sz="1800" spc="-95" dirty="0">
                <a:latin typeface="Arial Black"/>
                <a:cs typeface="Arial Black"/>
              </a:rPr>
              <a:t> </a:t>
            </a:r>
            <a:r>
              <a:rPr sz="1800" spc="90" dirty="0">
                <a:latin typeface="Arial Black"/>
                <a:cs typeface="Arial Black"/>
              </a:rPr>
              <a:t>/</a:t>
            </a:r>
            <a:r>
              <a:rPr sz="1800" spc="-125" dirty="0">
                <a:latin typeface="Arial Black"/>
                <a:cs typeface="Arial Black"/>
              </a:rPr>
              <a:t> </a:t>
            </a:r>
            <a:r>
              <a:rPr sz="1800" spc="-200" dirty="0">
                <a:latin typeface="Arial Black"/>
                <a:cs typeface="Arial Black"/>
              </a:rPr>
              <a:t>Safety</a:t>
            </a:r>
            <a:r>
              <a:rPr sz="1800" spc="-110" dirty="0">
                <a:latin typeface="Arial Black"/>
                <a:cs typeface="Arial Black"/>
              </a:rPr>
              <a:t> </a:t>
            </a:r>
            <a:r>
              <a:rPr sz="1800" spc="90" dirty="0">
                <a:latin typeface="Arial Black"/>
                <a:cs typeface="Arial Black"/>
              </a:rPr>
              <a:t>/</a:t>
            </a:r>
            <a:r>
              <a:rPr sz="1800" spc="-125" dirty="0">
                <a:latin typeface="Arial Black"/>
                <a:cs typeface="Arial Black"/>
              </a:rPr>
              <a:t> </a:t>
            </a:r>
            <a:r>
              <a:rPr sz="1800" spc="-130" dirty="0">
                <a:latin typeface="Arial Black"/>
                <a:cs typeface="Arial Black"/>
              </a:rPr>
              <a:t>Sustainability</a:t>
            </a:r>
            <a:endParaRPr sz="1800">
              <a:latin typeface="Arial Black"/>
              <a:cs typeface="Arial Black"/>
            </a:endParaRPr>
          </a:p>
          <a:p>
            <a:pPr marL="1911350" marR="5080" algn="ctr">
              <a:lnSpc>
                <a:spcPct val="100000"/>
              </a:lnSpc>
              <a:spcBef>
                <a:spcPts val="355"/>
              </a:spcBef>
            </a:pPr>
            <a:r>
              <a:rPr sz="1800" spc="-35" dirty="0">
                <a:latin typeface="Arial"/>
                <a:cs typeface="Arial"/>
              </a:rPr>
              <a:t>BioSpectra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rigorously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upholds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uncompromised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standards </a:t>
            </a:r>
            <a:r>
              <a:rPr sz="1800" spc="-105" dirty="0">
                <a:latin typeface="Arial"/>
                <a:cs typeface="Arial"/>
              </a:rPr>
              <a:t>because…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100" dirty="0">
                <a:latin typeface="Times New Roman"/>
                <a:cs typeface="Times New Roman"/>
              </a:rPr>
              <a:t>“people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matte</a:t>
            </a:r>
            <a:r>
              <a:rPr sz="1800" spc="-18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r”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4340" y="1847088"/>
            <a:ext cx="1270000" cy="1396365"/>
            <a:chOff x="434340" y="1847088"/>
            <a:chExt cx="1270000" cy="139636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532" y="1859280"/>
              <a:ext cx="1245108" cy="137158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0436" y="1853184"/>
              <a:ext cx="1257300" cy="1384300"/>
            </a:xfrm>
            <a:custGeom>
              <a:avLst/>
              <a:gdLst/>
              <a:ahLst/>
              <a:cxnLst/>
              <a:rect l="l" t="t" r="r" b="b"/>
              <a:pathLst>
                <a:path w="1257300" h="1384300">
                  <a:moveTo>
                    <a:pt x="0" y="0"/>
                  </a:moveTo>
                  <a:lnTo>
                    <a:pt x="1257300" y="0"/>
                  </a:lnTo>
                  <a:lnTo>
                    <a:pt x="1257300" y="1383791"/>
                  </a:lnTo>
                  <a:lnTo>
                    <a:pt x="0" y="138379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435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228344" y="3374135"/>
            <a:ext cx="8703945" cy="3629025"/>
            <a:chOff x="1228344" y="3374135"/>
            <a:chExt cx="8703945" cy="362902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0536" y="5618988"/>
              <a:ext cx="1816607" cy="13715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34440" y="5612891"/>
              <a:ext cx="1828800" cy="1384300"/>
            </a:xfrm>
            <a:custGeom>
              <a:avLst/>
              <a:gdLst/>
              <a:ahLst/>
              <a:cxnLst/>
              <a:rect l="l" t="t" r="r" b="b"/>
              <a:pathLst>
                <a:path w="1828800" h="1384300">
                  <a:moveTo>
                    <a:pt x="0" y="0"/>
                  </a:moveTo>
                  <a:lnTo>
                    <a:pt x="1828800" y="0"/>
                  </a:lnTo>
                  <a:lnTo>
                    <a:pt x="1828800" y="1383791"/>
                  </a:lnTo>
                  <a:lnTo>
                    <a:pt x="0" y="138379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435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0227" y="3386327"/>
              <a:ext cx="1999487" cy="165352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914132" y="3380231"/>
              <a:ext cx="2011680" cy="1666239"/>
            </a:xfrm>
            <a:custGeom>
              <a:avLst/>
              <a:gdLst/>
              <a:ahLst/>
              <a:cxnLst/>
              <a:rect l="l" t="t" r="r" b="b"/>
              <a:pathLst>
                <a:path w="2011679" h="1666239">
                  <a:moveTo>
                    <a:pt x="0" y="0"/>
                  </a:moveTo>
                  <a:lnTo>
                    <a:pt x="2011679" y="0"/>
                  </a:lnTo>
                  <a:lnTo>
                    <a:pt x="2011679" y="1665732"/>
                  </a:lnTo>
                  <a:lnTo>
                    <a:pt x="0" y="166573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435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459721" y="7328727"/>
            <a:ext cx="110489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50"/>
              </a:lnSpc>
            </a:pPr>
            <a:r>
              <a:rPr sz="1300" spc="-5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265" rIns="0" bIns="0" rtlCol="0">
            <a:spAutoFit/>
          </a:bodyPr>
          <a:lstStyle/>
          <a:p>
            <a:pPr marL="2069464">
              <a:lnSpc>
                <a:spcPct val="100000"/>
              </a:lnSpc>
              <a:spcBef>
                <a:spcPts val="100"/>
              </a:spcBef>
            </a:pPr>
            <a:r>
              <a:rPr sz="5300" b="0" dirty="0">
                <a:latin typeface="Arial"/>
                <a:cs typeface="Arial"/>
              </a:rPr>
              <a:t>Corporate</a:t>
            </a:r>
            <a:r>
              <a:rPr sz="5300" b="0" spc="-135" dirty="0">
                <a:latin typeface="Arial"/>
                <a:cs typeface="Arial"/>
              </a:rPr>
              <a:t> </a:t>
            </a:r>
            <a:r>
              <a:rPr sz="5300" b="0" spc="-10" dirty="0">
                <a:latin typeface="Arial"/>
                <a:cs typeface="Arial"/>
              </a:rPr>
              <a:t>Profile</a:t>
            </a:r>
            <a:endParaRPr sz="5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109220">
              <a:lnSpc>
                <a:spcPts val="1510"/>
              </a:lnSpc>
              <a:spcBef>
                <a:spcPts val="295"/>
              </a:spcBef>
            </a:pPr>
            <a:r>
              <a:rPr spc="-10" dirty="0"/>
              <a:t>BioSpectraTM</a:t>
            </a:r>
            <a:r>
              <a:rPr spc="-80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manufacturer</a:t>
            </a:r>
            <a:r>
              <a:rPr spc="-2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60" dirty="0"/>
              <a:t>cGMP</a:t>
            </a:r>
            <a:r>
              <a:rPr spc="-40" dirty="0"/>
              <a:t> </a:t>
            </a:r>
            <a:r>
              <a:rPr dirty="0"/>
              <a:t>Fine</a:t>
            </a:r>
            <a:r>
              <a:rPr spc="-30" dirty="0"/>
              <a:t> </a:t>
            </a:r>
            <a:r>
              <a:rPr spc="-20" dirty="0"/>
              <a:t>Chemicals,</a:t>
            </a:r>
            <a:r>
              <a:rPr spc="-30" dirty="0"/>
              <a:t> </a:t>
            </a:r>
            <a:r>
              <a:rPr dirty="0"/>
              <a:t>located</a:t>
            </a:r>
            <a:r>
              <a:rPr spc="-3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Stroudsburg,</a:t>
            </a:r>
            <a:r>
              <a:rPr spc="-55" dirty="0"/>
              <a:t> </a:t>
            </a:r>
            <a:r>
              <a:rPr dirty="0"/>
              <a:t>Bangor</a:t>
            </a:r>
            <a:r>
              <a:rPr spc="-30" dirty="0"/>
              <a:t> </a:t>
            </a:r>
            <a:r>
              <a:rPr spc="-25" dirty="0"/>
              <a:t>and </a:t>
            </a:r>
            <a:r>
              <a:rPr dirty="0"/>
              <a:t>Wind</a:t>
            </a:r>
            <a:r>
              <a:rPr spc="-25" dirty="0"/>
              <a:t> Gap,</a:t>
            </a:r>
            <a:r>
              <a:rPr spc="-35" dirty="0"/>
              <a:t> </a:t>
            </a:r>
            <a:r>
              <a:rPr spc="-50" dirty="0"/>
              <a:t>PA,</a:t>
            </a:r>
            <a:r>
              <a:rPr spc="-35" dirty="0"/>
              <a:t> </a:t>
            </a:r>
            <a:r>
              <a:rPr dirty="0"/>
              <a:t>USA.</a:t>
            </a:r>
            <a:r>
              <a:rPr spc="330" dirty="0"/>
              <a:t> </a:t>
            </a:r>
            <a:r>
              <a:rPr spc="-10" dirty="0"/>
              <a:t>We</a:t>
            </a:r>
            <a:r>
              <a:rPr spc="-30" dirty="0"/>
              <a:t> </a:t>
            </a:r>
            <a:r>
              <a:rPr dirty="0"/>
              <a:t>own</a:t>
            </a:r>
            <a:r>
              <a:rPr spc="-4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operate</a:t>
            </a:r>
            <a:r>
              <a:rPr spc="-55" dirty="0"/>
              <a:t> </a:t>
            </a:r>
            <a:r>
              <a:rPr dirty="0"/>
              <a:t>seven</a:t>
            </a:r>
            <a:r>
              <a:rPr spc="-40" dirty="0"/>
              <a:t> </a:t>
            </a:r>
            <a:r>
              <a:rPr dirty="0"/>
              <a:t>facilities</a:t>
            </a:r>
            <a:r>
              <a:rPr spc="-45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50" dirty="0"/>
              <a:t>USA:</a:t>
            </a:r>
            <a:r>
              <a:rPr spc="-25" dirty="0"/>
              <a:t> </a:t>
            </a:r>
            <a:r>
              <a:rPr dirty="0"/>
              <a:t>two</a:t>
            </a:r>
            <a:r>
              <a:rPr spc="-50" dirty="0"/>
              <a:t> </a:t>
            </a:r>
            <a:r>
              <a:rPr spc="-60" dirty="0"/>
              <a:t>cGMP</a:t>
            </a:r>
            <a:r>
              <a:rPr spc="-40" dirty="0"/>
              <a:t> </a:t>
            </a:r>
            <a:r>
              <a:rPr spc="-10" dirty="0"/>
              <a:t>manufacturing </a:t>
            </a:r>
            <a:r>
              <a:rPr spc="-20" dirty="0"/>
              <a:t>sites,</a:t>
            </a:r>
            <a:r>
              <a:rPr spc="-55" dirty="0"/>
              <a:t> </a:t>
            </a:r>
            <a:r>
              <a:rPr dirty="0"/>
              <a:t>our</a:t>
            </a:r>
            <a:r>
              <a:rPr spc="-25" dirty="0"/>
              <a:t> </a:t>
            </a:r>
            <a:r>
              <a:rPr spc="-60" dirty="0"/>
              <a:t>cGMP</a:t>
            </a:r>
            <a:r>
              <a:rPr spc="-40" dirty="0"/>
              <a:t> </a:t>
            </a:r>
            <a:r>
              <a:rPr dirty="0"/>
              <a:t>warehouse</a:t>
            </a:r>
            <a:r>
              <a:rPr spc="-4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Supply</a:t>
            </a:r>
            <a:r>
              <a:rPr spc="-35" dirty="0"/>
              <a:t> </a:t>
            </a:r>
            <a:r>
              <a:rPr spc="-10" dirty="0"/>
              <a:t>Chain</a:t>
            </a:r>
            <a:r>
              <a:rPr spc="-20" dirty="0"/>
              <a:t> </a:t>
            </a:r>
            <a:r>
              <a:rPr dirty="0"/>
              <a:t>Center</a:t>
            </a:r>
            <a:r>
              <a:rPr spc="-40" dirty="0"/>
              <a:t> </a:t>
            </a:r>
            <a:r>
              <a:rPr spc="-85" dirty="0"/>
              <a:t>(SCC),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other</a:t>
            </a:r>
            <a:r>
              <a:rPr spc="-50" dirty="0"/>
              <a:t> </a:t>
            </a:r>
            <a:r>
              <a:rPr spc="-20" dirty="0"/>
              <a:t>Lab,</a:t>
            </a:r>
            <a:r>
              <a:rPr spc="-30" dirty="0"/>
              <a:t> </a:t>
            </a:r>
            <a:r>
              <a:rPr dirty="0"/>
              <a:t>Storage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Support </a:t>
            </a:r>
            <a:r>
              <a:rPr dirty="0"/>
              <a:t>facilities.</a:t>
            </a:r>
            <a:r>
              <a:rPr spc="365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dirty="0"/>
              <a:t>addition, </a:t>
            </a:r>
            <a:r>
              <a:rPr spc="-10" dirty="0"/>
              <a:t>BioSpectra</a:t>
            </a:r>
            <a:r>
              <a:rPr spc="-35" dirty="0"/>
              <a:t> </a:t>
            </a:r>
            <a:r>
              <a:rPr spc="-10" dirty="0"/>
              <a:t>oversees</a:t>
            </a:r>
            <a:r>
              <a:rPr spc="-40" dirty="0"/>
              <a:t> </a:t>
            </a:r>
            <a:r>
              <a:rPr dirty="0"/>
              <a:t>key</a:t>
            </a:r>
            <a:r>
              <a:rPr spc="-10" dirty="0"/>
              <a:t> </a:t>
            </a:r>
            <a:r>
              <a:rPr dirty="0"/>
              <a:t>raw</a:t>
            </a:r>
            <a:r>
              <a:rPr spc="-5" dirty="0"/>
              <a:t> </a:t>
            </a:r>
            <a:r>
              <a:rPr dirty="0"/>
              <a:t>material</a:t>
            </a:r>
            <a:r>
              <a:rPr spc="-20" dirty="0"/>
              <a:t> </a:t>
            </a:r>
            <a:r>
              <a:rPr dirty="0"/>
              <a:t>production</a:t>
            </a:r>
            <a:r>
              <a:rPr spc="-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85" dirty="0"/>
              <a:t>R&amp;D</a:t>
            </a:r>
            <a:r>
              <a:rPr spc="-15" dirty="0"/>
              <a:t> </a:t>
            </a:r>
            <a:r>
              <a:rPr dirty="0"/>
              <a:t>operations</a:t>
            </a:r>
            <a:r>
              <a:rPr spc="-15" dirty="0"/>
              <a:t> </a:t>
            </a:r>
            <a:r>
              <a:rPr spc="-25" dirty="0"/>
              <a:t>in Canada,</a:t>
            </a:r>
            <a:r>
              <a:rPr spc="25" dirty="0"/>
              <a:t> </a:t>
            </a:r>
            <a:r>
              <a:rPr dirty="0"/>
              <a:t>India</a:t>
            </a:r>
            <a:r>
              <a:rPr spc="2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China</a:t>
            </a:r>
            <a:r>
              <a:rPr spc="5" dirty="0"/>
              <a:t> </a:t>
            </a:r>
            <a:r>
              <a:rPr spc="50" dirty="0"/>
              <a:t>–</a:t>
            </a:r>
            <a:r>
              <a:rPr spc="-5" dirty="0"/>
              <a:t> </a:t>
            </a:r>
            <a:r>
              <a:rPr dirty="0"/>
              <a:t>all</a:t>
            </a:r>
            <a:r>
              <a:rPr spc="10" dirty="0"/>
              <a:t> </a:t>
            </a:r>
            <a:r>
              <a:rPr dirty="0"/>
              <a:t>under stringent</a:t>
            </a:r>
            <a:r>
              <a:rPr spc="-10" dirty="0"/>
              <a:t> </a:t>
            </a:r>
            <a:r>
              <a:rPr dirty="0"/>
              <a:t>quality</a:t>
            </a:r>
            <a:r>
              <a:rPr spc="10" dirty="0"/>
              <a:t> </a:t>
            </a:r>
            <a:r>
              <a:rPr dirty="0"/>
              <a:t>oversight</a:t>
            </a:r>
            <a:r>
              <a:rPr spc="-40" dirty="0"/>
              <a:t>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full</a:t>
            </a:r>
            <a:r>
              <a:rPr spc="-5" dirty="0"/>
              <a:t> </a:t>
            </a:r>
            <a:r>
              <a:rPr dirty="0"/>
              <a:t>traceability</a:t>
            </a:r>
            <a:r>
              <a:rPr spc="-10" dirty="0"/>
              <a:t> </a:t>
            </a:r>
            <a:r>
              <a:rPr spc="-25" dirty="0"/>
              <a:t>and </a:t>
            </a:r>
            <a:r>
              <a:rPr dirty="0"/>
              <a:t>transparency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raw</a:t>
            </a:r>
            <a:r>
              <a:rPr spc="-25" dirty="0"/>
              <a:t> </a:t>
            </a:r>
            <a:r>
              <a:rPr dirty="0"/>
              <a:t>material</a:t>
            </a:r>
            <a:r>
              <a:rPr spc="-30" dirty="0"/>
              <a:t> </a:t>
            </a:r>
            <a:r>
              <a:rPr spc="-10" dirty="0"/>
              <a:t>sources.</a:t>
            </a:r>
          </a:p>
          <a:p>
            <a:pPr marL="12700" marR="347345">
              <a:lnSpc>
                <a:spcPts val="1510"/>
              </a:lnSpc>
              <a:spcBef>
                <a:spcPts val="1115"/>
              </a:spcBef>
            </a:pPr>
            <a:r>
              <a:rPr spc="-10" dirty="0"/>
              <a:t>BioSpectra</a:t>
            </a:r>
            <a:r>
              <a:rPr spc="-60" dirty="0"/>
              <a:t> </a:t>
            </a:r>
            <a:r>
              <a:rPr dirty="0"/>
              <a:t>manufactures</a:t>
            </a:r>
            <a:r>
              <a:rPr spc="-3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unique</a:t>
            </a:r>
            <a:r>
              <a:rPr spc="-15" dirty="0"/>
              <a:t> </a:t>
            </a:r>
            <a:r>
              <a:rPr dirty="0"/>
              <a:t>line</a:t>
            </a:r>
            <a:r>
              <a:rPr spc="-1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60" dirty="0"/>
              <a:t>cGMP</a:t>
            </a:r>
            <a:r>
              <a:rPr spc="-30" dirty="0"/>
              <a:t> </a:t>
            </a:r>
            <a:r>
              <a:rPr dirty="0"/>
              <a:t>Fine</a:t>
            </a:r>
            <a:r>
              <a:rPr spc="-25" dirty="0"/>
              <a:t> </a:t>
            </a:r>
            <a:r>
              <a:rPr spc="-10" dirty="0"/>
              <a:t>Chemicals</a:t>
            </a:r>
            <a:r>
              <a:rPr spc="-3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dirty="0"/>
              <a:t>use</a:t>
            </a:r>
            <a:r>
              <a:rPr spc="-2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spc="-10" dirty="0"/>
              <a:t>pharmaceutical processes</a:t>
            </a:r>
            <a:r>
              <a:rPr spc="-5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finished</a:t>
            </a:r>
            <a:r>
              <a:rPr spc="-10" dirty="0"/>
              <a:t> </a:t>
            </a:r>
            <a:r>
              <a:rPr dirty="0"/>
              <a:t>drug</a:t>
            </a:r>
            <a:r>
              <a:rPr spc="10" dirty="0"/>
              <a:t> </a:t>
            </a:r>
            <a:r>
              <a:rPr dirty="0"/>
              <a:t>products</a:t>
            </a:r>
            <a:r>
              <a:rPr spc="-25" dirty="0"/>
              <a:t> </a:t>
            </a:r>
            <a:r>
              <a:rPr dirty="0"/>
              <a:t>used</a:t>
            </a:r>
            <a:r>
              <a:rPr spc="-10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dirty="0"/>
              <a:t>global</a:t>
            </a:r>
            <a:r>
              <a:rPr spc="-5" dirty="0"/>
              <a:t> </a:t>
            </a:r>
            <a:r>
              <a:rPr spc="-25" dirty="0"/>
              <a:t>BioPharma, </a:t>
            </a:r>
            <a:r>
              <a:rPr dirty="0"/>
              <a:t>Bio</a:t>
            </a:r>
            <a:r>
              <a:rPr spc="-15" dirty="0"/>
              <a:t> </a:t>
            </a:r>
            <a:r>
              <a:rPr dirty="0"/>
              <a:t>Contract </a:t>
            </a:r>
            <a:r>
              <a:rPr spc="-10" dirty="0"/>
              <a:t>Manufacturers</a:t>
            </a:r>
          </a:p>
          <a:p>
            <a:pPr marL="12700" marR="91440">
              <a:lnSpc>
                <a:spcPts val="1510"/>
              </a:lnSpc>
              <a:spcBef>
                <a:spcPts val="5"/>
              </a:spcBef>
            </a:pPr>
            <a:r>
              <a:rPr spc="-30" dirty="0"/>
              <a:t>a.k.a. </a:t>
            </a:r>
            <a:r>
              <a:rPr spc="-20" dirty="0"/>
              <a:t>Bio-</a:t>
            </a:r>
            <a:r>
              <a:rPr spc="-45" dirty="0"/>
              <a:t>CMOs</a:t>
            </a:r>
            <a:r>
              <a:rPr spc="-55" dirty="0"/>
              <a:t> </a:t>
            </a:r>
            <a:r>
              <a:rPr dirty="0"/>
              <a:t>(for</a:t>
            </a:r>
            <a:r>
              <a:rPr spc="-55" dirty="0"/>
              <a:t> </a:t>
            </a:r>
            <a:r>
              <a:rPr spc="-50" dirty="0"/>
              <a:t>APIs</a:t>
            </a:r>
            <a:r>
              <a:rPr spc="-3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10" dirty="0"/>
              <a:t>Finished</a:t>
            </a:r>
            <a:r>
              <a:rPr spc="-55" dirty="0"/>
              <a:t> </a:t>
            </a:r>
            <a:r>
              <a:rPr dirty="0"/>
              <a:t>Drug</a:t>
            </a:r>
            <a:r>
              <a:rPr spc="-15" dirty="0"/>
              <a:t> </a:t>
            </a:r>
            <a:r>
              <a:rPr spc="-25" dirty="0"/>
              <a:t>Products),</a:t>
            </a:r>
            <a:r>
              <a:rPr spc="-6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Biochemical</a:t>
            </a:r>
            <a:r>
              <a:rPr spc="-50" dirty="0"/>
              <a:t> </a:t>
            </a:r>
            <a:r>
              <a:rPr spc="-10" dirty="0"/>
              <a:t>Companies.</a:t>
            </a:r>
            <a:r>
              <a:rPr spc="-30" dirty="0"/>
              <a:t> </a:t>
            </a:r>
            <a:r>
              <a:rPr spc="-20" dirty="0"/>
              <a:t>This </a:t>
            </a:r>
            <a:r>
              <a:rPr dirty="0"/>
              <a:t>includes</a:t>
            </a:r>
            <a:r>
              <a:rPr spc="-10" dirty="0"/>
              <a:t> </a:t>
            </a:r>
            <a:r>
              <a:rPr dirty="0"/>
              <a:t>bulk</a:t>
            </a:r>
            <a:r>
              <a:rPr spc="-10" dirty="0"/>
              <a:t> </a:t>
            </a:r>
            <a:r>
              <a:rPr dirty="0"/>
              <a:t>Biological</a:t>
            </a:r>
            <a:r>
              <a:rPr spc="-15" dirty="0"/>
              <a:t> </a:t>
            </a:r>
            <a:r>
              <a:rPr spc="-60" dirty="0"/>
              <a:t>cGMP</a:t>
            </a:r>
            <a:r>
              <a:rPr spc="-20" dirty="0"/>
              <a:t> </a:t>
            </a:r>
            <a:r>
              <a:rPr spc="-10" dirty="0"/>
              <a:t>Buffers,</a:t>
            </a:r>
            <a:r>
              <a:rPr spc="-50" dirty="0"/>
              <a:t> </a:t>
            </a:r>
            <a:r>
              <a:rPr dirty="0"/>
              <a:t>large</a:t>
            </a:r>
            <a:r>
              <a:rPr spc="-5" dirty="0"/>
              <a:t> </a:t>
            </a:r>
            <a:r>
              <a:rPr dirty="0"/>
              <a:t>volume</a:t>
            </a:r>
            <a:r>
              <a:rPr spc="10" dirty="0"/>
              <a:t> </a:t>
            </a:r>
            <a:r>
              <a:rPr spc="-60" dirty="0"/>
              <a:t>cGMP</a:t>
            </a:r>
            <a:r>
              <a:rPr spc="-20" dirty="0"/>
              <a:t> </a:t>
            </a:r>
            <a:r>
              <a:rPr spc="-25" dirty="0"/>
              <a:t>Bio-</a:t>
            </a:r>
            <a:r>
              <a:rPr dirty="0"/>
              <a:t>Buffer</a:t>
            </a:r>
            <a:r>
              <a:rPr spc="-45" dirty="0"/>
              <a:t> </a:t>
            </a:r>
            <a:r>
              <a:rPr spc="-10" dirty="0"/>
              <a:t>Solutions,</a:t>
            </a:r>
            <a:r>
              <a:rPr spc="-20" dirty="0"/>
              <a:t> </a:t>
            </a:r>
            <a:r>
              <a:rPr spc="-55" dirty="0"/>
              <a:t>cGMP</a:t>
            </a:r>
            <a:r>
              <a:rPr spc="-10" dirty="0"/>
              <a:t> Process </a:t>
            </a:r>
            <a:r>
              <a:rPr dirty="0"/>
              <a:t>Fine</a:t>
            </a:r>
            <a:r>
              <a:rPr spc="-5" dirty="0"/>
              <a:t> </a:t>
            </a:r>
            <a:r>
              <a:rPr spc="-20" dirty="0"/>
              <a:t>Chemicals,</a:t>
            </a:r>
            <a:r>
              <a:rPr spc="-10" dirty="0"/>
              <a:t> </a:t>
            </a:r>
            <a:r>
              <a:rPr spc="-60" dirty="0"/>
              <a:t>cGMP</a:t>
            </a:r>
            <a:r>
              <a:rPr spc="-15" dirty="0"/>
              <a:t> </a:t>
            </a:r>
            <a:r>
              <a:rPr dirty="0"/>
              <a:t>Chlorinated</a:t>
            </a:r>
            <a:r>
              <a:rPr spc="-5" dirty="0"/>
              <a:t> </a:t>
            </a:r>
            <a:r>
              <a:rPr dirty="0"/>
              <a:t>Amino</a:t>
            </a:r>
            <a:r>
              <a:rPr spc="-10" dirty="0"/>
              <a:t> Acids,</a:t>
            </a:r>
            <a:r>
              <a:rPr spc="-5" dirty="0"/>
              <a:t> </a:t>
            </a:r>
            <a:r>
              <a:rPr dirty="0"/>
              <a:t>highly</a:t>
            </a:r>
            <a:r>
              <a:rPr spc="-15" dirty="0"/>
              <a:t> </a:t>
            </a:r>
            <a:r>
              <a:rPr dirty="0"/>
              <a:t>purified</a:t>
            </a:r>
            <a:r>
              <a:rPr spc="-20" dirty="0"/>
              <a:t> </a:t>
            </a:r>
            <a:r>
              <a:rPr spc="-10" dirty="0"/>
              <a:t>Parenteral</a:t>
            </a:r>
            <a:r>
              <a:rPr spc="-20" dirty="0"/>
              <a:t> </a:t>
            </a:r>
            <a:r>
              <a:rPr spc="-10" dirty="0"/>
              <a:t>Grade</a:t>
            </a:r>
            <a:r>
              <a:rPr spc="-20" dirty="0"/>
              <a:t> </a:t>
            </a:r>
            <a:r>
              <a:rPr spc="-10" dirty="0"/>
              <a:t>Carbohydrates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Carbohydrate</a:t>
            </a:r>
            <a:r>
              <a:rPr spc="-25" dirty="0"/>
              <a:t> (Dextran) </a:t>
            </a:r>
            <a:r>
              <a:rPr dirty="0"/>
              <a:t>polymers,</a:t>
            </a:r>
            <a:r>
              <a:rPr spc="-45" dirty="0"/>
              <a:t> </a:t>
            </a:r>
            <a:r>
              <a:rPr spc="-20" dirty="0"/>
              <a:t>as</a:t>
            </a:r>
            <a:r>
              <a:rPr spc="-15" dirty="0"/>
              <a:t> </a:t>
            </a:r>
            <a:r>
              <a:rPr dirty="0"/>
              <a:t>well</a:t>
            </a:r>
            <a:r>
              <a:rPr spc="-35" dirty="0"/>
              <a:t> </a:t>
            </a:r>
            <a:r>
              <a:rPr spc="-20" dirty="0"/>
              <a:t>as</a:t>
            </a:r>
            <a:r>
              <a:rPr spc="-15" dirty="0"/>
              <a:t> </a:t>
            </a:r>
            <a:r>
              <a:rPr dirty="0"/>
              <a:t>other</a:t>
            </a:r>
            <a:r>
              <a:rPr spc="-40" dirty="0"/>
              <a:t> </a:t>
            </a:r>
            <a:r>
              <a:rPr dirty="0"/>
              <a:t>novel</a:t>
            </a:r>
            <a:r>
              <a:rPr spc="-10" dirty="0"/>
              <a:t> </a:t>
            </a:r>
            <a:r>
              <a:rPr dirty="0"/>
              <a:t>and compendial</a:t>
            </a:r>
            <a:r>
              <a:rPr spc="-20" dirty="0"/>
              <a:t> </a:t>
            </a:r>
            <a:r>
              <a:rPr spc="-10" dirty="0"/>
              <a:t>Excipients.</a:t>
            </a:r>
          </a:p>
          <a:p>
            <a:pPr marL="12700" marR="5080">
              <a:lnSpc>
                <a:spcPts val="1510"/>
              </a:lnSpc>
              <a:spcBef>
                <a:spcPts val="1100"/>
              </a:spcBef>
            </a:pPr>
            <a:r>
              <a:rPr dirty="0"/>
              <a:t>Our focus</a:t>
            </a:r>
            <a:r>
              <a:rPr spc="-10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on</a:t>
            </a:r>
            <a:r>
              <a:rPr spc="-5" dirty="0"/>
              <a:t> </a:t>
            </a:r>
            <a:r>
              <a:rPr dirty="0"/>
              <a:t>specific</a:t>
            </a:r>
            <a:r>
              <a:rPr spc="-20" dirty="0"/>
              <a:t> </a:t>
            </a:r>
            <a:r>
              <a:rPr spc="-55" dirty="0"/>
              <a:t>cGMP</a:t>
            </a:r>
            <a:r>
              <a:rPr spc="-5" dirty="0"/>
              <a:t> </a:t>
            </a:r>
            <a:r>
              <a:rPr dirty="0"/>
              <a:t>product</a:t>
            </a:r>
            <a:r>
              <a:rPr spc="-10" dirty="0"/>
              <a:t> </a:t>
            </a:r>
            <a:r>
              <a:rPr dirty="0"/>
              <a:t>needs</a:t>
            </a:r>
            <a:r>
              <a:rPr spc="-1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our key</a:t>
            </a:r>
            <a:r>
              <a:rPr spc="-5" dirty="0"/>
              <a:t> </a:t>
            </a:r>
            <a:r>
              <a:rPr spc="-10" dirty="0"/>
              <a:t>accounts,</a:t>
            </a:r>
            <a:r>
              <a:rPr spc="5" dirty="0"/>
              <a:t> </a:t>
            </a:r>
            <a:r>
              <a:rPr dirty="0"/>
              <a:t>driving</a:t>
            </a:r>
            <a:r>
              <a:rPr spc="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synthesis, </a:t>
            </a:r>
            <a:r>
              <a:rPr dirty="0"/>
              <a:t>purification,</a:t>
            </a:r>
            <a:r>
              <a:rPr spc="30" dirty="0"/>
              <a:t> </a:t>
            </a:r>
            <a:r>
              <a:rPr dirty="0"/>
              <a:t>testing</a:t>
            </a:r>
            <a:r>
              <a:rPr spc="25" dirty="0"/>
              <a:t> </a:t>
            </a:r>
            <a:r>
              <a:rPr dirty="0"/>
              <a:t>and</a:t>
            </a:r>
            <a:r>
              <a:rPr spc="45" dirty="0"/>
              <a:t> </a:t>
            </a:r>
            <a:r>
              <a:rPr dirty="0"/>
              <a:t>packaging</a:t>
            </a:r>
            <a:r>
              <a:rPr spc="50" dirty="0"/>
              <a:t> </a:t>
            </a:r>
            <a:r>
              <a:rPr dirty="0"/>
              <a:t>of</a:t>
            </a:r>
            <a:r>
              <a:rPr spc="15" dirty="0"/>
              <a:t> </a:t>
            </a:r>
            <a:r>
              <a:rPr dirty="0"/>
              <a:t>an</a:t>
            </a:r>
            <a:r>
              <a:rPr spc="40" dirty="0"/>
              <a:t> </a:t>
            </a:r>
            <a:r>
              <a:rPr dirty="0"/>
              <a:t>expanding</a:t>
            </a:r>
            <a:r>
              <a:rPr spc="45" dirty="0"/>
              <a:t> </a:t>
            </a:r>
            <a:r>
              <a:rPr dirty="0"/>
              <a:t>portfolio</a:t>
            </a:r>
            <a:r>
              <a:rPr spc="5" dirty="0"/>
              <a:t> </a:t>
            </a:r>
            <a:r>
              <a:rPr dirty="0"/>
              <a:t>of</a:t>
            </a:r>
            <a:r>
              <a:rPr spc="15" dirty="0"/>
              <a:t> </a:t>
            </a:r>
            <a:r>
              <a:rPr dirty="0"/>
              <a:t>products</a:t>
            </a:r>
            <a:r>
              <a:rPr spc="10" dirty="0"/>
              <a:t> </a:t>
            </a:r>
            <a:r>
              <a:rPr dirty="0"/>
              <a:t>under</a:t>
            </a:r>
            <a:r>
              <a:rPr spc="45" dirty="0"/>
              <a:t> </a:t>
            </a:r>
            <a:r>
              <a:rPr dirty="0"/>
              <a:t>full</a:t>
            </a:r>
            <a:r>
              <a:rPr spc="25" dirty="0"/>
              <a:t> </a:t>
            </a:r>
            <a:r>
              <a:rPr spc="-20" dirty="0"/>
              <a:t>cGMP </a:t>
            </a:r>
            <a:r>
              <a:rPr dirty="0"/>
              <a:t>conditions. All</a:t>
            </a:r>
            <a:r>
              <a:rPr spc="-5" dirty="0"/>
              <a:t> </a:t>
            </a:r>
            <a:r>
              <a:rPr dirty="0"/>
              <a:t>our</a:t>
            </a:r>
            <a:r>
              <a:rPr spc="5" dirty="0"/>
              <a:t> </a:t>
            </a:r>
            <a:r>
              <a:rPr dirty="0"/>
              <a:t>manufacturing</a:t>
            </a:r>
            <a:r>
              <a:rPr spc="35" dirty="0"/>
              <a:t> </a:t>
            </a:r>
            <a:r>
              <a:rPr spc="-10" dirty="0"/>
              <a:t>processes </a:t>
            </a:r>
            <a:r>
              <a:rPr dirty="0"/>
              <a:t>are</a:t>
            </a:r>
            <a:r>
              <a:rPr spc="-25" dirty="0"/>
              <a:t> </a:t>
            </a:r>
            <a:r>
              <a:rPr dirty="0"/>
              <a:t>fully</a:t>
            </a:r>
            <a:r>
              <a:rPr spc="-5" dirty="0"/>
              <a:t> </a:t>
            </a:r>
            <a:r>
              <a:rPr dirty="0"/>
              <a:t>validated.</a:t>
            </a:r>
            <a:r>
              <a:rPr spc="15" dirty="0"/>
              <a:t> </a:t>
            </a:r>
            <a:r>
              <a:rPr spc="-45" dirty="0"/>
              <a:t>Each</a:t>
            </a:r>
            <a:r>
              <a:rPr spc="5" dirty="0"/>
              <a:t> </a:t>
            </a:r>
            <a:r>
              <a:rPr dirty="0"/>
              <a:t>product</a:t>
            </a:r>
            <a:r>
              <a:rPr spc="-10" dirty="0"/>
              <a:t> </a:t>
            </a:r>
            <a:r>
              <a:rPr dirty="0"/>
              <a:t>is produced</a:t>
            </a:r>
            <a:r>
              <a:rPr spc="-10" dirty="0"/>
              <a:t> under </a:t>
            </a:r>
            <a:r>
              <a:rPr dirty="0"/>
              <a:t>quality</a:t>
            </a:r>
            <a:r>
              <a:rPr spc="5" dirty="0"/>
              <a:t> </a:t>
            </a:r>
            <a:r>
              <a:rPr dirty="0"/>
              <a:t>managed</a:t>
            </a:r>
            <a:r>
              <a:rPr spc="15" dirty="0"/>
              <a:t> </a:t>
            </a:r>
            <a:r>
              <a:rPr spc="-60" dirty="0"/>
              <a:t>cGMP</a:t>
            </a:r>
            <a:r>
              <a:rPr spc="-15" dirty="0"/>
              <a:t> </a:t>
            </a:r>
            <a:r>
              <a:rPr spc="-20" dirty="0"/>
              <a:t>systems</a:t>
            </a:r>
            <a:r>
              <a:rPr spc="-40" dirty="0"/>
              <a:t>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various</a:t>
            </a:r>
            <a:r>
              <a:rPr spc="-5" dirty="0"/>
              <a:t> </a:t>
            </a:r>
            <a:r>
              <a:rPr dirty="0"/>
              <a:t>levels</a:t>
            </a:r>
            <a:r>
              <a:rPr spc="-1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regulatory</a:t>
            </a:r>
            <a:r>
              <a:rPr spc="-10" dirty="0"/>
              <a:t> </a:t>
            </a:r>
            <a:r>
              <a:rPr dirty="0"/>
              <a:t>compliance</a:t>
            </a:r>
            <a:r>
              <a:rPr spc="15" dirty="0"/>
              <a:t> </a:t>
            </a:r>
            <a:r>
              <a:rPr dirty="0"/>
              <a:t>based</a:t>
            </a:r>
            <a:r>
              <a:rPr spc="-15" dirty="0"/>
              <a:t> </a:t>
            </a:r>
            <a:r>
              <a:rPr dirty="0"/>
              <a:t>on</a:t>
            </a:r>
            <a:r>
              <a:rPr spc="-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needs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use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that</a:t>
            </a:r>
            <a:r>
              <a:rPr spc="-35" dirty="0"/>
              <a:t> </a:t>
            </a:r>
            <a:r>
              <a:rPr dirty="0"/>
              <a:t>product.</a:t>
            </a:r>
            <a:r>
              <a:rPr spc="-35" dirty="0"/>
              <a:t> </a:t>
            </a:r>
            <a:r>
              <a:rPr spc="-10" dirty="0"/>
              <a:t>This</a:t>
            </a:r>
            <a:r>
              <a:rPr spc="-35" dirty="0"/>
              <a:t> </a:t>
            </a:r>
            <a:r>
              <a:rPr dirty="0"/>
              <a:t>includes</a:t>
            </a:r>
            <a:r>
              <a:rPr spc="-10" dirty="0"/>
              <a:t> </a:t>
            </a:r>
            <a:r>
              <a:rPr spc="-60" dirty="0"/>
              <a:t>ISO,</a:t>
            </a:r>
            <a:r>
              <a:rPr spc="-25" dirty="0"/>
              <a:t> </a:t>
            </a:r>
            <a:r>
              <a:rPr spc="-90" dirty="0"/>
              <a:t>IPEC,</a:t>
            </a:r>
            <a:r>
              <a:rPr spc="-25" dirty="0"/>
              <a:t> </a:t>
            </a:r>
            <a:r>
              <a:rPr spc="-70" dirty="0"/>
              <a:t>US-</a:t>
            </a:r>
            <a:r>
              <a:rPr spc="-40" dirty="0"/>
              <a:t>FDA</a:t>
            </a:r>
            <a:r>
              <a:rPr spc="-2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55" dirty="0"/>
              <a:t>ICH-</a:t>
            </a:r>
            <a:r>
              <a:rPr dirty="0"/>
              <a:t>Q7</a:t>
            </a:r>
            <a:r>
              <a:rPr spc="-15" dirty="0"/>
              <a:t> </a:t>
            </a:r>
            <a:r>
              <a:rPr spc="-10" dirty="0"/>
              <a:t>Guidance.</a:t>
            </a:r>
            <a:r>
              <a:rPr spc="-15" dirty="0"/>
              <a:t> </a:t>
            </a:r>
            <a:r>
              <a:rPr dirty="0"/>
              <a:t>Testing</a:t>
            </a:r>
            <a:r>
              <a:rPr spc="-4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spc="-25" dirty="0"/>
              <a:t>raw </a:t>
            </a:r>
            <a:r>
              <a:rPr dirty="0"/>
              <a:t>materials</a:t>
            </a:r>
            <a:r>
              <a:rPr spc="-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finished</a:t>
            </a:r>
            <a:r>
              <a:rPr spc="-10" dirty="0"/>
              <a:t> </a:t>
            </a:r>
            <a:r>
              <a:rPr dirty="0"/>
              <a:t>products</a:t>
            </a:r>
            <a:r>
              <a:rPr spc="-25" dirty="0"/>
              <a:t> </a:t>
            </a:r>
            <a:r>
              <a:rPr dirty="0"/>
              <a:t>are</a:t>
            </a:r>
            <a:r>
              <a:rPr spc="5" dirty="0"/>
              <a:t> </a:t>
            </a:r>
            <a:r>
              <a:rPr dirty="0"/>
              <a:t>performed</a:t>
            </a:r>
            <a:r>
              <a:rPr spc="-40" dirty="0"/>
              <a:t> </a:t>
            </a:r>
            <a:r>
              <a:rPr dirty="0"/>
              <a:t>on</a:t>
            </a:r>
            <a:r>
              <a:rPr spc="-5" dirty="0"/>
              <a:t> </a:t>
            </a:r>
            <a:r>
              <a:rPr dirty="0"/>
              <a:t>site</a:t>
            </a:r>
            <a:r>
              <a:rPr spc="-10" dirty="0"/>
              <a:t> </a:t>
            </a:r>
            <a:r>
              <a:rPr dirty="0"/>
              <a:t>by</a:t>
            </a:r>
            <a:r>
              <a:rPr spc="-10" dirty="0"/>
              <a:t> </a:t>
            </a:r>
            <a:r>
              <a:rPr spc="-75" dirty="0"/>
              <a:t>BSI</a:t>
            </a:r>
            <a:r>
              <a:rPr spc="-15" dirty="0"/>
              <a:t> </a:t>
            </a:r>
            <a:r>
              <a:rPr spc="-10" dirty="0"/>
              <a:t>staff,</a:t>
            </a:r>
            <a:r>
              <a:rPr spc="-30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spc="-50" dirty="0"/>
              <a:t>USA,</a:t>
            </a:r>
            <a:r>
              <a:rPr spc="10" dirty="0"/>
              <a:t> </a:t>
            </a:r>
            <a:r>
              <a:rPr dirty="0"/>
              <a:t>by</a:t>
            </a:r>
            <a:r>
              <a:rPr spc="-10" dirty="0"/>
              <a:t> </a:t>
            </a:r>
            <a:r>
              <a:rPr dirty="0"/>
              <a:t>our</a:t>
            </a:r>
            <a:r>
              <a:rPr spc="5" dirty="0"/>
              <a:t> </a:t>
            </a:r>
            <a:r>
              <a:rPr spc="-25" dirty="0"/>
              <a:t>own </a:t>
            </a:r>
            <a:r>
              <a:rPr dirty="0"/>
              <a:t>analytical</a:t>
            </a:r>
            <a:r>
              <a:rPr spc="45" dirty="0"/>
              <a:t> </a:t>
            </a:r>
            <a:r>
              <a:rPr dirty="0"/>
              <a:t>lab</a:t>
            </a:r>
            <a:r>
              <a:rPr spc="20" dirty="0"/>
              <a:t> </a:t>
            </a:r>
            <a:r>
              <a:rPr dirty="0"/>
              <a:t>personnel</a:t>
            </a:r>
            <a:r>
              <a:rPr spc="-5" dirty="0"/>
              <a:t> </a:t>
            </a:r>
            <a:r>
              <a:rPr dirty="0"/>
              <a:t>with the</a:t>
            </a:r>
            <a:r>
              <a:rPr spc="5" dirty="0"/>
              <a:t> </a:t>
            </a:r>
            <a:r>
              <a:rPr dirty="0"/>
              <a:t>exception</a:t>
            </a:r>
            <a:r>
              <a:rPr spc="-10" dirty="0"/>
              <a:t> </a:t>
            </a:r>
            <a:r>
              <a:rPr dirty="0"/>
              <a:t>of</a:t>
            </a:r>
            <a:r>
              <a:rPr spc="15" dirty="0"/>
              <a:t> </a:t>
            </a:r>
            <a:r>
              <a:rPr dirty="0"/>
              <a:t>Bioburden</a:t>
            </a:r>
            <a:r>
              <a:rPr spc="-20" dirty="0"/>
              <a:t> </a:t>
            </a:r>
            <a:r>
              <a:rPr dirty="0"/>
              <a:t>which</a:t>
            </a:r>
            <a:r>
              <a:rPr spc="20" dirty="0"/>
              <a:t> </a:t>
            </a:r>
            <a:r>
              <a:rPr dirty="0"/>
              <a:t>is performed</a:t>
            </a:r>
            <a:r>
              <a:rPr spc="-25" dirty="0"/>
              <a:t> </a:t>
            </a:r>
            <a:r>
              <a:rPr dirty="0"/>
              <a:t>by</a:t>
            </a:r>
            <a:r>
              <a:rPr spc="10" dirty="0"/>
              <a:t> </a:t>
            </a:r>
            <a:r>
              <a:rPr dirty="0"/>
              <a:t>a</a:t>
            </a:r>
            <a:r>
              <a:rPr spc="20" dirty="0"/>
              <a:t> </a:t>
            </a:r>
            <a:r>
              <a:rPr spc="-10" dirty="0"/>
              <a:t>qualified,</a:t>
            </a:r>
            <a:r>
              <a:rPr spc="500" dirty="0"/>
              <a:t> </a:t>
            </a:r>
            <a:r>
              <a:rPr dirty="0"/>
              <a:t>audited</a:t>
            </a:r>
            <a:r>
              <a:rPr spc="50" dirty="0"/>
              <a:t> </a:t>
            </a:r>
            <a:r>
              <a:rPr dirty="0"/>
              <a:t>3rd</a:t>
            </a:r>
            <a:r>
              <a:rPr spc="30" dirty="0"/>
              <a:t> </a:t>
            </a:r>
            <a:r>
              <a:rPr spc="-10" dirty="0"/>
              <a:t>party.</a:t>
            </a:r>
          </a:p>
          <a:p>
            <a:pPr marL="12700" marR="113664" algn="just">
              <a:lnSpc>
                <a:spcPts val="1510"/>
              </a:lnSpc>
              <a:spcBef>
                <a:spcPts val="1120"/>
              </a:spcBef>
            </a:pPr>
            <a:r>
              <a:rPr dirty="0"/>
              <a:t>Our</a:t>
            </a:r>
            <a:r>
              <a:rPr spc="-5" dirty="0"/>
              <a:t> </a:t>
            </a:r>
            <a:r>
              <a:rPr dirty="0"/>
              <a:t>commitment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quality,</a:t>
            </a:r>
            <a:r>
              <a:rPr spc="5" dirty="0"/>
              <a:t> </a:t>
            </a:r>
            <a:r>
              <a:rPr dirty="0"/>
              <a:t>compliance</a:t>
            </a:r>
            <a:r>
              <a:rPr spc="10" dirty="0"/>
              <a:t> </a:t>
            </a:r>
            <a:r>
              <a:rPr dirty="0"/>
              <a:t>and</a:t>
            </a:r>
            <a:r>
              <a:rPr spc="10" dirty="0"/>
              <a:t> </a:t>
            </a:r>
            <a:r>
              <a:rPr spc="-60" dirty="0"/>
              <a:t>cGMP</a:t>
            </a:r>
            <a:r>
              <a:rPr spc="-15" dirty="0"/>
              <a:t> </a:t>
            </a:r>
            <a:r>
              <a:rPr dirty="0"/>
              <a:t>manufacturing</a:t>
            </a:r>
            <a:r>
              <a:rPr spc="25" dirty="0"/>
              <a:t>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unparalleled</a:t>
            </a:r>
            <a:r>
              <a:rPr spc="10" dirty="0"/>
              <a:t> </a:t>
            </a:r>
            <a:r>
              <a:rPr spc="-10" dirty="0"/>
              <a:t>regulatory </a:t>
            </a:r>
            <a:r>
              <a:rPr dirty="0"/>
              <a:t>&amp;</a:t>
            </a:r>
            <a:r>
              <a:rPr spc="10" dirty="0"/>
              <a:t> </a:t>
            </a:r>
            <a:r>
              <a:rPr dirty="0"/>
              <a:t>technical</a:t>
            </a:r>
            <a:r>
              <a:rPr spc="30" dirty="0"/>
              <a:t> </a:t>
            </a:r>
            <a:r>
              <a:rPr dirty="0"/>
              <a:t>support,</a:t>
            </a:r>
            <a:r>
              <a:rPr spc="395" dirty="0"/>
              <a:t> </a:t>
            </a:r>
            <a:r>
              <a:rPr dirty="0"/>
              <a:t>operating</a:t>
            </a:r>
            <a:r>
              <a:rPr spc="25" dirty="0"/>
              <a:t> </a:t>
            </a:r>
            <a:r>
              <a:rPr dirty="0"/>
              <a:t>under</a:t>
            </a:r>
            <a:r>
              <a:rPr spc="25" dirty="0"/>
              <a:t> </a:t>
            </a:r>
            <a:r>
              <a:rPr dirty="0"/>
              <a:t>the</a:t>
            </a:r>
            <a:r>
              <a:rPr spc="10" dirty="0"/>
              <a:t> </a:t>
            </a:r>
            <a:r>
              <a:rPr dirty="0"/>
              <a:t>most</a:t>
            </a:r>
            <a:r>
              <a:rPr spc="-10" dirty="0"/>
              <a:t> </a:t>
            </a:r>
            <a:r>
              <a:rPr dirty="0"/>
              <a:t>rigorous</a:t>
            </a:r>
            <a:r>
              <a:rPr spc="-5" dirty="0"/>
              <a:t> </a:t>
            </a:r>
            <a:r>
              <a:rPr dirty="0"/>
              <a:t>quality</a:t>
            </a:r>
            <a:r>
              <a:rPr spc="35" dirty="0"/>
              <a:t> </a:t>
            </a:r>
            <a:r>
              <a:rPr spc="-10" dirty="0"/>
              <a:t>system </a:t>
            </a:r>
            <a:r>
              <a:rPr dirty="0"/>
              <a:t>while</a:t>
            </a:r>
            <a:r>
              <a:rPr spc="5" dirty="0"/>
              <a:t> </a:t>
            </a:r>
            <a:r>
              <a:rPr dirty="0"/>
              <a:t>holding</a:t>
            </a:r>
            <a:r>
              <a:rPr spc="25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spc="-20" dirty="0"/>
              <a:t>most </a:t>
            </a:r>
            <a:r>
              <a:rPr dirty="0"/>
              <a:t>stringent</a:t>
            </a:r>
            <a:r>
              <a:rPr spc="45" dirty="0"/>
              <a:t> </a:t>
            </a:r>
            <a:r>
              <a:rPr dirty="0"/>
              <a:t>regulatory</a:t>
            </a:r>
            <a:r>
              <a:rPr spc="75" dirty="0"/>
              <a:t> </a:t>
            </a:r>
            <a:r>
              <a:rPr spc="-10" dirty="0"/>
              <a:t>demands.</a:t>
            </a:r>
          </a:p>
          <a:p>
            <a:pPr marL="12700" marR="135890" algn="just">
              <a:lnSpc>
                <a:spcPts val="1510"/>
              </a:lnSpc>
              <a:spcBef>
                <a:spcPts val="1110"/>
              </a:spcBef>
            </a:pPr>
            <a:r>
              <a:rPr dirty="0"/>
              <a:t>Our</a:t>
            </a:r>
            <a:r>
              <a:rPr spc="-20" dirty="0"/>
              <a:t> </a:t>
            </a:r>
            <a:r>
              <a:rPr dirty="0"/>
              <a:t>goal</a:t>
            </a:r>
            <a:r>
              <a:rPr spc="-25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be</a:t>
            </a:r>
            <a:r>
              <a:rPr spc="-3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valued</a:t>
            </a:r>
            <a:r>
              <a:rPr spc="-5" dirty="0"/>
              <a:t> </a:t>
            </a:r>
            <a:r>
              <a:rPr dirty="0"/>
              <a:t>partner</a:t>
            </a:r>
            <a:r>
              <a:rPr spc="-15" dirty="0"/>
              <a:t> </a:t>
            </a:r>
            <a:r>
              <a:rPr dirty="0"/>
              <a:t>in</a:t>
            </a:r>
            <a:r>
              <a:rPr spc="-30" dirty="0"/>
              <a:t> </a:t>
            </a:r>
            <a:r>
              <a:rPr dirty="0"/>
              <a:t>your</a:t>
            </a:r>
            <a:r>
              <a:rPr spc="-5" dirty="0"/>
              <a:t> </a:t>
            </a:r>
            <a:r>
              <a:rPr dirty="0"/>
              <a:t>secure</a:t>
            </a:r>
            <a:r>
              <a:rPr spc="-30" dirty="0"/>
              <a:t> </a:t>
            </a:r>
            <a:r>
              <a:rPr dirty="0"/>
              <a:t>supply</a:t>
            </a:r>
            <a:r>
              <a:rPr spc="-25" dirty="0"/>
              <a:t> </a:t>
            </a:r>
            <a:r>
              <a:rPr dirty="0"/>
              <a:t>chain</a:t>
            </a:r>
            <a:r>
              <a:rPr spc="-20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dirty="0"/>
              <a:t>key</a:t>
            </a:r>
            <a:r>
              <a:rPr spc="-25" dirty="0"/>
              <a:t> </a:t>
            </a:r>
            <a:r>
              <a:rPr spc="-60" dirty="0"/>
              <a:t>cGMP</a:t>
            </a:r>
            <a:r>
              <a:rPr spc="-30" dirty="0"/>
              <a:t> </a:t>
            </a:r>
            <a:r>
              <a:rPr dirty="0"/>
              <a:t>Fine</a:t>
            </a:r>
            <a:r>
              <a:rPr spc="-20" dirty="0"/>
              <a:t> </a:t>
            </a:r>
            <a:r>
              <a:rPr spc="-10" dirty="0"/>
              <a:t>Chemicals</a:t>
            </a:r>
            <a:r>
              <a:rPr spc="-20" dirty="0"/>
              <a:t> </a:t>
            </a:r>
            <a:r>
              <a:rPr spc="-25" dirty="0"/>
              <a:t>and </a:t>
            </a:r>
            <a:r>
              <a:rPr dirty="0"/>
              <a:t>the solution</a:t>
            </a:r>
            <a:r>
              <a:rPr spc="-10" dirty="0"/>
              <a:t> </a:t>
            </a:r>
            <a:r>
              <a:rPr dirty="0"/>
              <a:t>to</a:t>
            </a:r>
            <a:r>
              <a:rPr spc="15" dirty="0"/>
              <a:t> </a:t>
            </a:r>
            <a:r>
              <a:rPr dirty="0"/>
              <a:t>key ingredient</a:t>
            </a:r>
            <a:r>
              <a:rPr spc="10" dirty="0"/>
              <a:t> </a:t>
            </a:r>
            <a:r>
              <a:rPr spc="-20" dirty="0"/>
              <a:t>issues</a:t>
            </a:r>
            <a:r>
              <a:rPr spc="-5" dirty="0"/>
              <a:t> </a:t>
            </a:r>
            <a:r>
              <a:rPr dirty="0"/>
              <a:t>you</a:t>
            </a:r>
            <a:r>
              <a:rPr spc="5" dirty="0"/>
              <a:t> </a:t>
            </a:r>
            <a:r>
              <a:rPr dirty="0"/>
              <a:t>may</a:t>
            </a:r>
            <a:r>
              <a:rPr spc="25" dirty="0"/>
              <a:t> </a:t>
            </a:r>
            <a:r>
              <a:rPr spc="-10" dirty="0"/>
              <a:t>have.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271" y="1746504"/>
            <a:ext cx="1796795" cy="20954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319" y="4879847"/>
            <a:ext cx="1793746" cy="19598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329801" y="7328727"/>
            <a:ext cx="110489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50"/>
              </a:lnSpc>
            </a:pPr>
            <a:r>
              <a:rPr sz="1300" spc="-50" dirty="0">
                <a:latin typeface="Calibri"/>
                <a:cs typeface="Calibri"/>
              </a:rPr>
              <a:t>3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947" rIns="0" bIns="0" rtlCol="0">
            <a:spAutoFit/>
          </a:bodyPr>
          <a:lstStyle/>
          <a:p>
            <a:pPr marL="2145030">
              <a:lnSpc>
                <a:spcPct val="100000"/>
              </a:lnSpc>
              <a:spcBef>
                <a:spcPts val="100"/>
              </a:spcBef>
            </a:pPr>
            <a:r>
              <a:rPr sz="5300" b="0" spc="-100" dirty="0">
                <a:latin typeface="Arial"/>
                <a:cs typeface="Arial"/>
              </a:rPr>
              <a:t>FDA</a:t>
            </a:r>
            <a:r>
              <a:rPr sz="5300" b="0" spc="-265" dirty="0">
                <a:latin typeface="Arial"/>
                <a:cs typeface="Arial"/>
              </a:rPr>
              <a:t> </a:t>
            </a:r>
            <a:r>
              <a:rPr sz="5300" b="0" spc="-10" dirty="0">
                <a:latin typeface="Arial"/>
                <a:cs typeface="Arial"/>
              </a:rPr>
              <a:t>Registration</a:t>
            </a:r>
            <a:endParaRPr sz="53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400" y="1426463"/>
            <a:ext cx="10058400" cy="1059180"/>
            <a:chOff x="152400" y="1426463"/>
            <a:chExt cx="10058400" cy="1059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426463"/>
              <a:ext cx="10053827" cy="10546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368" y="1656588"/>
              <a:ext cx="4145267" cy="8244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2400" y="2481072"/>
              <a:ext cx="10058400" cy="0"/>
            </a:xfrm>
            <a:custGeom>
              <a:avLst/>
              <a:gdLst/>
              <a:ahLst/>
              <a:cxnLst/>
              <a:rect l="l" t="t" r="r" b="b"/>
              <a:pathLst>
                <a:path w="10058400">
                  <a:moveTo>
                    <a:pt x="100584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1B49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67993" y="2674583"/>
            <a:ext cx="5932170" cy="1210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algn="ctr">
              <a:lnSpc>
                <a:spcPct val="100000"/>
              </a:lnSpc>
              <a:spcBef>
                <a:spcPts val="100"/>
              </a:spcBef>
            </a:pPr>
            <a:r>
              <a:rPr sz="2400" u="heavy" cap="small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</a:t>
            </a:r>
            <a:r>
              <a:rPr sz="2400" u="heavy" cap="small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FDA</a:t>
            </a:r>
            <a:r>
              <a:rPr sz="2400" u="heavy" cap="small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cap="small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Registration</a:t>
            </a:r>
            <a:r>
              <a:rPr sz="2400" u="heavy" cap="small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cap="small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Statement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BioSpectra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registered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FDA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following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locations,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with </a:t>
            </a:r>
            <a:r>
              <a:rPr sz="1600" spc="-10" dirty="0">
                <a:latin typeface="Calibri"/>
                <a:cs typeface="Calibri"/>
              </a:rPr>
              <a:t>registration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renewed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annual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basis.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59721" y="7328727"/>
            <a:ext cx="110489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50"/>
              </a:lnSpc>
            </a:pPr>
            <a:r>
              <a:rPr sz="1300" spc="-5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5187" y="7472776"/>
            <a:ext cx="36722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For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further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information,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please </a:t>
            </a:r>
            <a:r>
              <a:rPr sz="1200" spc="-10" dirty="0">
                <a:latin typeface="Calibri"/>
                <a:cs typeface="Calibri"/>
              </a:rPr>
              <a:t>contact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info@biospectra.us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08924" y="2506383"/>
            <a:ext cx="1243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October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16</a:t>
            </a:r>
            <a:r>
              <a:rPr sz="1200" baseline="24305" dirty="0">
                <a:latin typeface="Calibri"/>
                <a:cs typeface="Calibri"/>
              </a:rPr>
              <a:t>th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-20" dirty="0">
                <a:latin typeface="Calibri"/>
                <a:cs typeface="Calibri"/>
              </a:rPr>
              <a:t> 2023</a:t>
            </a:r>
            <a:endParaRPr sz="1200">
              <a:latin typeface="Calibri"/>
              <a:cs typeface="Calibri"/>
            </a:endParaRPr>
          </a:p>
          <a:p>
            <a:pPr marR="30480" algn="r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Revision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10090" y="4337687"/>
          <a:ext cx="9128758" cy="2755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1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1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Firm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353031"/>
                      </a:solidFill>
                      <a:prstDash val="solid"/>
                    </a:lnL>
                    <a:lnR w="12700">
                      <a:solidFill>
                        <a:srgbClr val="353031"/>
                      </a:solidFill>
                      <a:prstDash val="solid"/>
                    </a:lnR>
                    <a:lnT w="12700">
                      <a:solidFill>
                        <a:srgbClr val="353031"/>
                      </a:solidFill>
                      <a:prstDash val="solid"/>
                    </a:lnT>
                    <a:lnB w="12700">
                      <a:solidFill>
                        <a:srgbClr val="353031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90855" marR="154940" indent="-32956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FDA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Establishment Identifier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353031"/>
                      </a:solidFill>
                      <a:prstDash val="solid"/>
                    </a:lnL>
                    <a:lnR w="12700">
                      <a:solidFill>
                        <a:srgbClr val="353031"/>
                      </a:solidFill>
                      <a:prstDash val="solid"/>
                    </a:lnR>
                    <a:lnT w="12700">
                      <a:solidFill>
                        <a:srgbClr val="353031"/>
                      </a:solidFill>
                      <a:prstDash val="solid"/>
                    </a:lnT>
                    <a:lnB w="12700">
                      <a:solidFill>
                        <a:srgbClr val="353031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DUNS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353031"/>
                      </a:solidFill>
                      <a:prstDash val="solid"/>
                    </a:lnL>
                    <a:lnR w="12700">
                      <a:solidFill>
                        <a:srgbClr val="353031"/>
                      </a:solidFill>
                      <a:prstDash val="solid"/>
                    </a:lnR>
                    <a:lnT w="12700">
                      <a:solidFill>
                        <a:srgbClr val="353031"/>
                      </a:solidFill>
                      <a:prstDash val="solid"/>
                    </a:lnT>
                    <a:lnB w="12700">
                      <a:solidFill>
                        <a:srgbClr val="353031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Business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Operation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353031"/>
                      </a:solidFill>
                      <a:prstDash val="solid"/>
                    </a:lnL>
                    <a:lnR w="12700">
                      <a:solidFill>
                        <a:srgbClr val="353031"/>
                      </a:solidFill>
                      <a:prstDash val="solid"/>
                    </a:lnR>
                    <a:lnT w="12700">
                      <a:solidFill>
                        <a:srgbClr val="353031"/>
                      </a:solidFill>
                      <a:prstDash val="solid"/>
                    </a:lnT>
                    <a:lnB w="12700">
                      <a:solidFill>
                        <a:srgbClr val="353031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292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Address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353031"/>
                      </a:solidFill>
                      <a:prstDash val="solid"/>
                    </a:lnL>
                    <a:lnR w="12700">
                      <a:solidFill>
                        <a:srgbClr val="353031"/>
                      </a:solidFill>
                      <a:prstDash val="solid"/>
                    </a:lnR>
                    <a:lnT w="12700">
                      <a:solidFill>
                        <a:srgbClr val="353031"/>
                      </a:solidFill>
                      <a:prstDash val="solid"/>
                    </a:lnT>
                    <a:lnB w="12700">
                      <a:solidFill>
                        <a:srgbClr val="353031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Expiration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353031"/>
                      </a:solidFill>
                      <a:prstDash val="solid"/>
                    </a:lnL>
                    <a:lnR w="12700">
                      <a:solidFill>
                        <a:srgbClr val="353031"/>
                      </a:solidFill>
                      <a:prstDash val="solid"/>
                    </a:lnR>
                    <a:lnT w="12700">
                      <a:solidFill>
                        <a:srgbClr val="353031"/>
                      </a:solidFill>
                      <a:prstDash val="solid"/>
                    </a:lnT>
                    <a:lnB w="12700">
                      <a:solidFill>
                        <a:srgbClr val="353031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6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BioSpectra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Inc.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53031"/>
                      </a:solidFill>
                      <a:prstDash val="solid"/>
                    </a:lnL>
                    <a:lnR w="12700">
                      <a:solidFill>
                        <a:srgbClr val="353031"/>
                      </a:solidFill>
                      <a:prstDash val="solid"/>
                    </a:lnR>
                    <a:lnT w="12700">
                      <a:solidFill>
                        <a:srgbClr val="353031"/>
                      </a:solidFill>
                      <a:prstDash val="solid"/>
                    </a:lnT>
                    <a:lnB w="12700">
                      <a:solidFill>
                        <a:srgbClr val="3530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3003380159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53031"/>
                      </a:solidFill>
                      <a:prstDash val="solid"/>
                    </a:lnL>
                    <a:lnR w="12700">
                      <a:solidFill>
                        <a:srgbClr val="353031"/>
                      </a:solidFill>
                      <a:prstDash val="solid"/>
                    </a:lnR>
                    <a:lnT w="12700">
                      <a:solidFill>
                        <a:srgbClr val="353031"/>
                      </a:solidFill>
                      <a:prstDash val="solid"/>
                    </a:lnT>
                    <a:lnB w="12700">
                      <a:solidFill>
                        <a:srgbClr val="3530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957030729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53031"/>
                      </a:solidFill>
                      <a:prstDash val="solid"/>
                    </a:lnL>
                    <a:lnR w="12700">
                      <a:solidFill>
                        <a:srgbClr val="353031"/>
                      </a:solidFill>
                      <a:prstDash val="solid"/>
                    </a:lnR>
                    <a:lnT w="12700">
                      <a:solidFill>
                        <a:srgbClr val="353031"/>
                      </a:solidFill>
                      <a:prstDash val="solid"/>
                    </a:lnT>
                    <a:lnB w="12700">
                      <a:solidFill>
                        <a:srgbClr val="3530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45110" marR="237490" indent="167640">
                        <a:lnSpc>
                          <a:spcPct val="100000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ANALYSIS; MANUFACTURE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53031"/>
                      </a:solidFill>
                      <a:prstDash val="solid"/>
                    </a:lnL>
                    <a:lnR w="12700">
                      <a:solidFill>
                        <a:srgbClr val="353031"/>
                      </a:solidFill>
                      <a:prstDash val="solid"/>
                    </a:lnR>
                    <a:lnT w="12700">
                      <a:solidFill>
                        <a:srgbClr val="353031"/>
                      </a:solidFill>
                      <a:prstDash val="solid"/>
                    </a:lnT>
                    <a:lnB w="12700">
                      <a:solidFill>
                        <a:srgbClr val="3530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 marR="105410" indent="-2540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1474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Rockdale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Lane,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Stroudsburg,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Pennsylvania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(PA)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18360,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United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States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(USA)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353031"/>
                      </a:solidFill>
                      <a:prstDash val="solid"/>
                    </a:lnL>
                    <a:lnR w="12700">
                      <a:solidFill>
                        <a:srgbClr val="353031"/>
                      </a:solidFill>
                      <a:prstDash val="solid"/>
                    </a:lnR>
                    <a:lnT w="12700">
                      <a:solidFill>
                        <a:srgbClr val="353031"/>
                      </a:solidFill>
                      <a:prstDash val="solid"/>
                    </a:lnT>
                    <a:lnB w="12700">
                      <a:solidFill>
                        <a:srgbClr val="3530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12/31/2024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53031"/>
                      </a:solidFill>
                      <a:prstDash val="solid"/>
                    </a:lnL>
                    <a:lnR w="12700">
                      <a:solidFill>
                        <a:srgbClr val="353031"/>
                      </a:solidFill>
                      <a:prstDash val="solid"/>
                    </a:lnR>
                    <a:lnT w="12700">
                      <a:solidFill>
                        <a:srgbClr val="353031"/>
                      </a:solidFill>
                      <a:prstDash val="solid"/>
                    </a:lnT>
                    <a:lnB w="12700">
                      <a:solidFill>
                        <a:srgbClr val="35303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BioSpectra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Inc.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53031"/>
                      </a:solidFill>
                      <a:prstDash val="solid"/>
                    </a:lnL>
                    <a:lnR w="12700">
                      <a:solidFill>
                        <a:srgbClr val="353031"/>
                      </a:solidFill>
                      <a:prstDash val="solid"/>
                    </a:lnR>
                    <a:lnT w="12700">
                      <a:solidFill>
                        <a:srgbClr val="353031"/>
                      </a:solidFill>
                      <a:prstDash val="solid"/>
                    </a:lnT>
                    <a:lnB w="12700">
                      <a:solidFill>
                        <a:srgbClr val="3530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3010476065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53031"/>
                      </a:solidFill>
                      <a:prstDash val="solid"/>
                    </a:lnL>
                    <a:lnR w="12700">
                      <a:solidFill>
                        <a:srgbClr val="353031"/>
                      </a:solidFill>
                      <a:prstDash val="solid"/>
                    </a:lnR>
                    <a:lnT w="12700">
                      <a:solidFill>
                        <a:srgbClr val="353031"/>
                      </a:solidFill>
                      <a:prstDash val="solid"/>
                    </a:lnT>
                    <a:lnB w="12700">
                      <a:solidFill>
                        <a:srgbClr val="3530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042724830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53031"/>
                      </a:solidFill>
                      <a:prstDash val="solid"/>
                    </a:lnL>
                    <a:lnR w="12700">
                      <a:solidFill>
                        <a:srgbClr val="353031"/>
                      </a:solidFill>
                      <a:prstDash val="solid"/>
                    </a:lnR>
                    <a:lnT w="12700">
                      <a:solidFill>
                        <a:srgbClr val="353031"/>
                      </a:solidFill>
                      <a:prstDash val="solid"/>
                    </a:lnT>
                    <a:lnB w="12700">
                      <a:solidFill>
                        <a:srgbClr val="3530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27329" marR="220345" indent="6223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ANALYSIS;</a:t>
                      </a:r>
                      <a:r>
                        <a:rPr sz="10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API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MANUFACTURE;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53031"/>
                      </a:solidFill>
                      <a:prstDash val="solid"/>
                    </a:lnL>
                    <a:lnR w="12700">
                      <a:solidFill>
                        <a:srgbClr val="353031"/>
                      </a:solidFill>
                      <a:prstDash val="solid"/>
                    </a:lnR>
                    <a:lnT w="12700">
                      <a:solidFill>
                        <a:srgbClr val="353031"/>
                      </a:solidFill>
                      <a:prstDash val="solid"/>
                    </a:lnT>
                    <a:lnB w="12700">
                      <a:solidFill>
                        <a:srgbClr val="3530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 marR="133985" indent="-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Majestic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Way,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Bangor,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Pennsylvania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(PA)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18013,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United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States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(USA)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353031"/>
                      </a:solidFill>
                      <a:prstDash val="solid"/>
                    </a:lnL>
                    <a:lnR w="12700">
                      <a:solidFill>
                        <a:srgbClr val="353031"/>
                      </a:solidFill>
                      <a:prstDash val="solid"/>
                    </a:lnR>
                    <a:lnT w="12700">
                      <a:solidFill>
                        <a:srgbClr val="353031"/>
                      </a:solidFill>
                      <a:prstDash val="solid"/>
                    </a:lnT>
                    <a:lnB w="12700">
                      <a:solidFill>
                        <a:srgbClr val="3530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12/31/2024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53031"/>
                      </a:solidFill>
                      <a:prstDash val="solid"/>
                    </a:lnL>
                    <a:lnR w="12700">
                      <a:solidFill>
                        <a:srgbClr val="353031"/>
                      </a:solidFill>
                      <a:prstDash val="solid"/>
                    </a:lnR>
                    <a:lnT w="12700">
                      <a:solidFill>
                        <a:srgbClr val="353031"/>
                      </a:solidFill>
                      <a:prstDash val="solid"/>
                    </a:lnT>
                    <a:lnB w="12700">
                      <a:solidFill>
                        <a:srgbClr val="35303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9721" y="7286816"/>
            <a:ext cx="110489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5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1951" y="202692"/>
            <a:ext cx="6559295" cy="5248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110" y="820185"/>
            <a:ext cx="9498965" cy="784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128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solidFill>
                  <a:srgbClr val="080808"/>
                </a:solidFill>
                <a:latin typeface="Arial"/>
                <a:cs typeface="Arial"/>
              </a:rPr>
              <a:t>From</a:t>
            </a:r>
            <a:r>
              <a:rPr sz="1000" spc="-3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its</a:t>
            </a:r>
            <a:r>
              <a:rPr sz="1000" spc="-4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humble</a:t>
            </a:r>
            <a:r>
              <a:rPr sz="1000" spc="-1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beginning, 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BioSpectra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080808"/>
                </a:solidFill>
                <a:latin typeface="Arial"/>
                <a:cs typeface="Arial"/>
              </a:rPr>
              <a:t>remains</a:t>
            </a:r>
            <a:r>
              <a:rPr sz="1000" spc="-1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pioneer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development</a:t>
            </a:r>
            <a:r>
              <a:rPr sz="1000" spc="-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 manufacture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 fully</a:t>
            </a:r>
            <a:r>
              <a:rPr sz="1000" spc="-4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validated </a:t>
            </a:r>
            <a:r>
              <a:rPr sz="1000" spc="-80" dirty="0">
                <a:solidFill>
                  <a:srgbClr val="080808"/>
                </a:solidFill>
                <a:latin typeface="Arial"/>
                <a:cs typeface="Arial"/>
              </a:rPr>
              <a:t>GMP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versions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 Biological</a:t>
            </a:r>
            <a:r>
              <a:rPr sz="1000" spc="1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080808"/>
                </a:solidFill>
                <a:latin typeface="Arial"/>
                <a:cs typeface="Arial"/>
              </a:rPr>
              <a:t>Buffers</a:t>
            </a:r>
            <a:r>
              <a:rPr sz="1000" spc="-3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other</a:t>
            </a:r>
            <a:r>
              <a:rPr sz="1000" spc="-3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fine</a:t>
            </a:r>
            <a:r>
              <a:rPr sz="1000" spc="-4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chemicals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constantly</a:t>
            </a:r>
            <a:r>
              <a:rPr sz="1000" spc="-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evolving</a:t>
            </a:r>
            <a:r>
              <a:rPr sz="1000" spc="-3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080808"/>
                </a:solidFill>
                <a:latin typeface="Arial"/>
                <a:cs typeface="Arial"/>
              </a:rPr>
              <a:t>Pharmaceutical</a:t>
            </a:r>
            <a:r>
              <a:rPr sz="1000" spc="2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industry.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Launched</a:t>
            </a:r>
            <a:r>
              <a:rPr sz="1000" spc="-3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in</a:t>
            </a:r>
            <a:r>
              <a:rPr sz="1000" spc="-3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foothills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Poconos</a:t>
            </a:r>
            <a:r>
              <a:rPr sz="1000" spc="2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rooted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080808"/>
                </a:solidFill>
                <a:latin typeface="Arial"/>
                <a:cs typeface="Arial"/>
              </a:rPr>
              <a:t>Eastern</a:t>
            </a:r>
            <a:r>
              <a:rPr sz="1000" spc="-30" dirty="0">
                <a:solidFill>
                  <a:srgbClr val="080808"/>
                </a:solidFill>
                <a:latin typeface="Arial"/>
                <a:cs typeface="Arial"/>
              </a:rPr>
              <a:t> Pennsylvania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work</a:t>
            </a:r>
            <a:r>
              <a:rPr sz="1000" spc="-2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ethic</a:t>
            </a:r>
            <a:r>
              <a:rPr sz="1000" spc="-3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culture, BioSpectra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has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expanded to</a:t>
            </a:r>
            <a:r>
              <a:rPr sz="1000" spc="-3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become a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regional, </a:t>
            </a:r>
            <a:r>
              <a:rPr sz="1000" spc="-35" dirty="0">
                <a:solidFill>
                  <a:srgbClr val="080808"/>
                </a:solidFill>
                <a:latin typeface="Arial"/>
                <a:cs typeface="Arial"/>
              </a:rPr>
              <a:t>multi-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plant</a:t>
            </a:r>
            <a:r>
              <a:rPr sz="1000" spc="-1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manufacturer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of</a:t>
            </a:r>
            <a:r>
              <a:rPr sz="1000" spc="-1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High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080808"/>
                </a:solidFill>
                <a:latin typeface="Arial"/>
                <a:cs typeface="Arial"/>
              </a:rPr>
              <a:t>Purity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080808"/>
                </a:solidFill>
                <a:latin typeface="Arial"/>
                <a:cs typeface="Arial"/>
              </a:rPr>
              <a:t>Pharmaceutical</a:t>
            </a:r>
            <a:r>
              <a:rPr sz="1000" spc="3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Ingredients,</a:t>
            </a:r>
            <a:r>
              <a:rPr sz="1000" spc="-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serving</a:t>
            </a:r>
            <a:r>
              <a:rPr sz="1000" spc="-2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leading</a:t>
            </a:r>
            <a:r>
              <a:rPr sz="1000" spc="-1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080808"/>
                </a:solidFill>
                <a:latin typeface="Arial"/>
                <a:cs typeface="Arial"/>
              </a:rPr>
              <a:t>Pharmaceutical</a:t>
            </a:r>
            <a:r>
              <a:rPr sz="1000" spc="3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Companies</a:t>
            </a:r>
            <a:r>
              <a:rPr sz="1000" spc="1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around the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World.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Come</a:t>
            </a:r>
            <a:r>
              <a:rPr sz="1000" spc="-1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visit</a:t>
            </a:r>
            <a:r>
              <a:rPr sz="1000" spc="-4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us</a:t>
            </a:r>
            <a:r>
              <a:rPr sz="1000" spc="-2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as</a:t>
            </a:r>
            <a:r>
              <a:rPr sz="1000" spc="-2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we</a:t>
            </a:r>
            <a:r>
              <a:rPr sz="1000" spc="-3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journey</a:t>
            </a:r>
            <a:r>
              <a:rPr sz="1000" spc="-3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through</a:t>
            </a:r>
            <a:r>
              <a:rPr sz="1000" spc="-1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our</a:t>
            </a:r>
            <a:r>
              <a:rPr sz="1000" spc="-3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80808"/>
                </a:solidFill>
                <a:latin typeface="Arial"/>
                <a:cs typeface="Arial"/>
              </a:rPr>
              <a:t>history</a:t>
            </a:r>
            <a:r>
              <a:rPr sz="1000" spc="-2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80808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080808"/>
                </a:solidFill>
                <a:latin typeface="Arial"/>
                <a:cs typeface="Arial"/>
              </a:rPr>
              <a:t>growth…</a:t>
            </a:r>
            <a:r>
              <a:rPr sz="1000" spc="1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https://www.biospectra.us/about-us/history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109" y="2334497"/>
            <a:ext cx="2457450" cy="986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spc="-45" dirty="0">
                <a:solidFill>
                  <a:srgbClr val="043555"/>
                </a:solidFill>
                <a:latin typeface="Arial"/>
                <a:cs typeface="Arial"/>
              </a:rPr>
              <a:t>1993-</a:t>
            </a:r>
            <a:r>
              <a:rPr sz="1050" spc="-35" dirty="0">
                <a:solidFill>
                  <a:srgbClr val="043555"/>
                </a:solidFill>
                <a:latin typeface="Arial"/>
                <a:cs typeface="Arial"/>
              </a:rPr>
              <a:t>1995</a:t>
            </a:r>
            <a:r>
              <a:rPr sz="1050" spc="-7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-</a:t>
            </a:r>
            <a:r>
              <a:rPr sz="1050" spc="-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The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BioSpectra</a:t>
            </a:r>
            <a:r>
              <a:rPr sz="1050" spc="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Organization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was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created</a:t>
            </a:r>
            <a:r>
              <a:rPr sz="1050" spc="-5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On</a:t>
            </a:r>
            <a:r>
              <a:rPr sz="1050" spc="-3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December</a:t>
            </a:r>
            <a:r>
              <a:rPr sz="1050" spc="-4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26,</a:t>
            </a:r>
            <a:r>
              <a:rPr sz="1050" spc="-3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1993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operating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from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offices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near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srgbClr val="043555"/>
                </a:solidFill>
                <a:latin typeface="Arial"/>
                <a:cs typeface="Arial"/>
              </a:rPr>
              <a:t>Shawnee</a:t>
            </a:r>
            <a:r>
              <a:rPr sz="1050" spc="-5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on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the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Delaware.</a:t>
            </a:r>
            <a:r>
              <a:rPr sz="1050" spc="-30" dirty="0">
                <a:solidFill>
                  <a:srgbClr val="043555"/>
                </a:solidFill>
                <a:latin typeface="Arial"/>
                <a:cs typeface="Arial"/>
              </a:rPr>
              <a:t> BioSpectra,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043555"/>
                </a:solidFill>
                <a:latin typeface="Arial"/>
                <a:cs typeface="Arial"/>
              </a:rPr>
              <a:t>Inc.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95" dirty="0">
                <a:solidFill>
                  <a:srgbClr val="043555"/>
                </a:solidFill>
                <a:latin typeface="Arial"/>
                <a:cs typeface="Arial"/>
              </a:rPr>
              <a:t>(BSI)</a:t>
            </a:r>
            <a:r>
              <a:rPr sz="1050" spc="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was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first</a:t>
            </a:r>
            <a:r>
              <a:rPr sz="1050" spc="-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incorporated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in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Pennsylvania, </a:t>
            </a:r>
            <a:r>
              <a:rPr sz="1050" spc="-55" dirty="0">
                <a:solidFill>
                  <a:srgbClr val="043555"/>
                </a:solidFill>
                <a:latin typeface="Arial"/>
                <a:cs typeface="Arial"/>
              </a:rPr>
              <a:t>USA,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on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September</a:t>
            </a:r>
            <a:r>
              <a:rPr sz="1050" spc="1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10" dirty="0">
                <a:solidFill>
                  <a:srgbClr val="043555"/>
                </a:solidFill>
                <a:latin typeface="Arial"/>
                <a:cs typeface="Arial"/>
              </a:rPr>
              <a:t>15,</a:t>
            </a:r>
            <a:r>
              <a:rPr sz="1050" spc="1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1995.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0464" y="2273807"/>
            <a:ext cx="1894331" cy="126644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181600" y="1735835"/>
            <a:ext cx="0" cy="5788025"/>
          </a:xfrm>
          <a:custGeom>
            <a:avLst/>
            <a:gdLst/>
            <a:ahLst/>
            <a:cxnLst/>
            <a:rect l="l" t="t" r="r" b="b"/>
            <a:pathLst>
              <a:path h="5788025">
                <a:moveTo>
                  <a:pt x="0" y="0"/>
                </a:moveTo>
                <a:lnTo>
                  <a:pt x="0" y="5787732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44630" y="3016649"/>
            <a:ext cx="2397760" cy="6623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14"/>
              </a:spcBef>
            </a:pP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1996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–</a:t>
            </a:r>
            <a:r>
              <a:rPr sz="1050" spc="-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The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Original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BioSpectra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operated from</a:t>
            </a:r>
            <a:r>
              <a:rPr sz="1050" spc="-6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a</a:t>
            </a:r>
            <a:r>
              <a:rPr sz="1050" spc="-5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site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in</a:t>
            </a:r>
            <a:r>
              <a:rPr sz="1050" spc="-5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043555"/>
                </a:solidFill>
                <a:latin typeface="Arial"/>
                <a:cs typeface="Arial"/>
              </a:rPr>
              <a:t>Sciota,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70" dirty="0">
                <a:solidFill>
                  <a:srgbClr val="043555"/>
                </a:solidFill>
                <a:latin typeface="Arial"/>
                <a:cs typeface="Arial"/>
              </a:rPr>
              <a:t>PA.,</a:t>
            </a:r>
            <a:r>
              <a:rPr sz="1050" spc="-3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manufacturing reagent</a:t>
            </a:r>
            <a:r>
              <a:rPr sz="1050" spc="-5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grade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buffers</a:t>
            </a:r>
            <a:r>
              <a:rPr sz="1050" spc="-4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and</a:t>
            </a:r>
            <a:r>
              <a:rPr sz="1050" spc="-4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laboratory chemicals.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51988" y="3898391"/>
            <a:ext cx="1995170" cy="584200"/>
            <a:chOff x="2951988" y="3898391"/>
            <a:chExt cx="1995170" cy="5842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1988" y="3898391"/>
              <a:ext cx="1185671" cy="5806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52900" y="3910583"/>
              <a:ext cx="794003" cy="5714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95416" y="4771269"/>
            <a:ext cx="2440305" cy="1301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2001</a:t>
            </a:r>
            <a:r>
              <a:rPr sz="1050" spc="-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–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srgbClr val="043555"/>
                </a:solidFill>
                <a:latin typeface="Arial"/>
                <a:cs typeface="Arial"/>
              </a:rPr>
              <a:t>In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2001,</a:t>
            </a:r>
            <a:r>
              <a:rPr sz="1050" spc="-3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043555"/>
                </a:solidFill>
                <a:latin typeface="Arial"/>
                <a:cs typeface="Arial"/>
              </a:rPr>
              <a:t>BSI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 opened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the Stroudsburg,</a:t>
            </a:r>
            <a:r>
              <a:rPr sz="1050" spc="-3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Rockdale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Lane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facility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and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creating</a:t>
            </a:r>
            <a:r>
              <a:rPr sz="1050" spc="-5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the</a:t>
            </a:r>
            <a:r>
              <a:rPr sz="1050" spc="-3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first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fully</a:t>
            </a:r>
            <a:r>
              <a:rPr sz="1050" spc="-5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dedicated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manufacturing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facility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for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the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 production</a:t>
            </a:r>
            <a:r>
              <a:rPr sz="1050" spc="-3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of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the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repurified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043555"/>
                </a:solidFill>
                <a:latin typeface="Arial"/>
                <a:cs typeface="Arial"/>
              </a:rPr>
              <a:t>GMP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Biological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Buffers</a:t>
            </a:r>
            <a:r>
              <a:rPr sz="1050" spc="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that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changed</a:t>
            </a:r>
            <a:r>
              <a:rPr sz="1050" spc="-5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the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scale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of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available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cGMP Biological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buffers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to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the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BioPharma Industry.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47416" y="4908803"/>
            <a:ext cx="1897379" cy="111251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98026" y="6312722"/>
            <a:ext cx="2574925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2006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–</a:t>
            </a:r>
            <a:r>
              <a:rPr sz="1050" spc="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srgbClr val="043555"/>
                </a:solidFill>
                <a:latin typeface="Arial"/>
                <a:cs typeface="Arial"/>
              </a:rPr>
              <a:t>In</a:t>
            </a:r>
            <a:r>
              <a:rPr sz="1050" spc="3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2006,</a:t>
            </a:r>
            <a:r>
              <a:rPr sz="1050" spc="1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043555"/>
                </a:solidFill>
                <a:latin typeface="Arial"/>
                <a:cs typeface="Arial"/>
              </a:rPr>
              <a:t>BSI</a:t>
            </a:r>
            <a:r>
              <a:rPr sz="1050" spc="5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created</a:t>
            </a:r>
            <a:r>
              <a:rPr sz="1050" spc="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BioBuffer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Solutions</a:t>
            </a:r>
            <a:r>
              <a:rPr sz="1050" spc="-3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Brand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to</a:t>
            </a:r>
            <a:r>
              <a:rPr sz="1050" spc="-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support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the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need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for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upstream</a:t>
            </a:r>
            <a:r>
              <a:rPr sz="1050" spc="-3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materials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to</a:t>
            </a:r>
            <a:r>
              <a:rPr sz="1050" spc="-3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our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critical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customers.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That</a:t>
            </a:r>
            <a:r>
              <a:rPr sz="1050" spc="-4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brand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will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undergo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further</a:t>
            </a:r>
            <a:r>
              <a:rPr sz="1050" spc="-3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expansion</a:t>
            </a:r>
            <a:r>
              <a:rPr sz="1050" spc="-4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at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a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new</a:t>
            </a:r>
            <a:r>
              <a:rPr sz="1050" spc="-6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facility</a:t>
            </a:r>
            <a:r>
              <a:rPr sz="1050" spc="-5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in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2024/2025.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30252" y="6321552"/>
            <a:ext cx="1589622" cy="64464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343982" y="1780576"/>
            <a:ext cx="2567940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solidFill>
                  <a:srgbClr val="043555"/>
                </a:solidFill>
                <a:latin typeface="Arial"/>
                <a:cs typeface="Arial"/>
              </a:rPr>
              <a:t>2011</a:t>
            </a:r>
            <a:r>
              <a:rPr sz="1050" spc="-5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–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srgbClr val="043555"/>
                </a:solidFill>
                <a:latin typeface="Arial"/>
                <a:cs typeface="Arial"/>
              </a:rPr>
              <a:t>In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043555"/>
                </a:solidFill>
                <a:latin typeface="Arial"/>
                <a:cs typeface="Arial"/>
              </a:rPr>
              <a:t>2011,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043555"/>
                </a:solidFill>
                <a:latin typeface="Arial"/>
                <a:cs typeface="Arial"/>
              </a:rPr>
              <a:t>BSI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acquired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the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much</a:t>
            </a:r>
            <a:r>
              <a:rPr sz="1050" spc="-4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larger,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Bangor, </a:t>
            </a:r>
            <a:r>
              <a:rPr sz="1050" spc="-70" dirty="0">
                <a:solidFill>
                  <a:srgbClr val="043555"/>
                </a:solidFill>
                <a:latin typeface="Arial"/>
                <a:cs typeface="Arial"/>
              </a:rPr>
              <a:t>PA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 facility</a:t>
            </a:r>
            <a:r>
              <a:rPr sz="1050" spc="-3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to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 expand</a:t>
            </a:r>
            <a:r>
              <a:rPr sz="1050" spc="-3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manufacturing and</a:t>
            </a:r>
            <a:r>
              <a:rPr sz="1050" spc="-5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expand</a:t>
            </a:r>
            <a:r>
              <a:rPr sz="1050" spc="-5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our</a:t>
            </a:r>
            <a:r>
              <a:rPr sz="1050" spc="-4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portfolio</a:t>
            </a:r>
            <a:r>
              <a:rPr sz="1050" spc="-4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of</a:t>
            </a:r>
            <a:r>
              <a:rPr sz="1050" spc="-3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GMP </a:t>
            </a:r>
            <a:r>
              <a:rPr sz="1050" spc="-35" dirty="0">
                <a:solidFill>
                  <a:srgbClr val="043555"/>
                </a:solidFill>
                <a:latin typeface="Arial"/>
                <a:cs typeface="Arial"/>
              </a:rPr>
              <a:t>Pharmaceutical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srgbClr val="043555"/>
                </a:solidFill>
                <a:latin typeface="Arial"/>
                <a:cs typeface="Arial"/>
              </a:rPr>
              <a:t>Process</a:t>
            </a:r>
            <a:r>
              <a:rPr sz="1050" spc="3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Fine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Chemicals, </a:t>
            </a:r>
            <a:r>
              <a:rPr sz="1050" spc="-30" dirty="0">
                <a:solidFill>
                  <a:srgbClr val="043555"/>
                </a:solidFill>
                <a:latin typeface="Arial"/>
                <a:cs typeface="Arial"/>
              </a:rPr>
              <a:t>Excipients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and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API’s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22920" y="1635252"/>
            <a:ext cx="1658098" cy="110945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90166" y="3717342"/>
            <a:ext cx="2592705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043555"/>
                </a:solidFill>
                <a:latin typeface="Arial"/>
                <a:cs typeface="Arial"/>
              </a:rPr>
              <a:t>2019-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2020 –</a:t>
            </a:r>
            <a:r>
              <a:rPr sz="1050" spc="4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srgbClr val="043555"/>
                </a:solidFill>
                <a:latin typeface="Arial"/>
                <a:cs typeface="Arial"/>
              </a:rPr>
              <a:t>In</a:t>
            </a:r>
            <a:r>
              <a:rPr sz="1050" spc="3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043555"/>
                </a:solidFill>
                <a:latin typeface="Arial"/>
                <a:cs typeface="Arial"/>
              </a:rPr>
              <a:t>2019</a:t>
            </a:r>
            <a:r>
              <a:rPr sz="1050" spc="3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and</a:t>
            </a:r>
            <a:r>
              <a:rPr sz="1050" spc="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2020</a:t>
            </a:r>
            <a:r>
              <a:rPr sz="1050" spc="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we</a:t>
            </a:r>
            <a:r>
              <a:rPr sz="1050" spc="3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acquired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several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other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local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properties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to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house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external</a:t>
            </a:r>
            <a:r>
              <a:rPr sz="1050" spc="-5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services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srgbClr val="043555"/>
                </a:solidFill>
                <a:latin typeface="Arial"/>
                <a:cs typeface="Arial"/>
              </a:rPr>
              <a:t>(such</a:t>
            </a:r>
            <a:r>
              <a:rPr sz="1050" spc="-5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srgbClr val="043555"/>
                </a:solidFill>
                <a:latin typeface="Arial"/>
                <a:cs typeface="Arial"/>
              </a:rPr>
              <a:t>as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our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Fleet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of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cars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and</a:t>
            </a:r>
            <a:r>
              <a:rPr sz="1050" spc="-3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trucks,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building</a:t>
            </a:r>
            <a:r>
              <a:rPr sz="1050" spc="-5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and</a:t>
            </a:r>
            <a:r>
              <a:rPr sz="1050" spc="-3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ground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equipment and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non-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controlled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storage)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98180" y="3034283"/>
            <a:ext cx="1572766" cy="79705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355716" y="4360636"/>
            <a:ext cx="255905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spc="-30" dirty="0">
                <a:solidFill>
                  <a:srgbClr val="043555"/>
                </a:solidFill>
                <a:latin typeface="Arial"/>
                <a:cs typeface="Arial"/>
              </a:rPr>
              <a:t>2021</a:t>
            </a:r>
            <a:r>
              <a:rPr sz="1050" spc="-5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–</a:t>
            </a:r>
            <a:r>
              <a:rPr sz="1050" spc="-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srgbClr val="043555"/>
                </a:solidFill>
                <a:latin typeface="Arial"/>
                <a:cs typeface="Arial"/>
              </a:rPr>
              <a:t>In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 April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of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043555"/>
                </a:solidFill>
                <a:latin typeface="Arial"/>
                <a:cs typeface="Arial"/>
              </a:rPr>
              <a:t>2021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043555"/>
                </a:solidFill>
                <a:latin typeface="Arial"/>
                <a:cs typeface="Arial"/>
              </a:rPr>
              <a:t>BSI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 opened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our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Corporate</a:t>
            </a:r>
            <a:r>
              <a:rPr sz="1050" spc="-4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Services</a:t>
            </a:r>
            <a:r>
              <a:rPr sz="1050" spc="-3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Center</a:t>
            </a:r>
            <a:r>
              <a:rPr sz="1050" spc="-4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in</a:t>
            </a:r>
            <a:r>
              <a:rPr sz="1050" spc="-3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Wind</a:t>
            </a:r>
            <a:r>
              <a:rPr sz="1050" spc="-45" dirty="0">
                <a:solidFill>
                  <a:srgbClr val="043555"/>
                </a:solidFill>
                <a:latin typeface="Arial"/>
                <a:cs typeface="Arial"/>
              </a:rPr>
              <a:t> Gap,</a:t>
            </a:r>
            <a:r>
              <a:rPr sz="1050" spc="-3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PA.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13419" y="4056888"/>
            <a:ext cx="1557527" cy="108203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330316" y="5513481"/>
            <a:ext cx="269621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 indent="-635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2023</a:t>
            </a:r>
            <a:r>
              <a:rPr sz="1050" spc="-3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–More</a:t>
            </a:r>
            <a:r>
              <a:rPr sz="1050" spc="1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recently</a:t>
            </a:r>
            <a:r>
              <a:rPr sz="1050" spc="-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in </a:t>
            </a:r>
            <a:r>
              <a:rPr sz="1050" spc="-30" dirty="0">
                <a:solidFill>
                  <a:srgbClr val="043555"/>
                </a:solidFill>
                <a:latin typeface="Arial"/>
                <a:cs typeface="Arial"/>
              </a:rPr>
              <a:t>January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2023</a:t>
            </a:r>
            <a:r>
              <a:rPr sz="1050" spc="1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we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opened our</a:t>
            </a:r>
            <a:r>
              <a:rPr sz="1050" spc="1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60,000</a:t>
            </a:r>
            <a:r>
              <a:rPr sz="1050" spc="-3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square</a:t>
            </a:r>
            <a:r>
              <a:rPr sz="1050" spc="1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foot</a:t>
            </a:r>
            <a:r>
              <a:rPr sz="1050" spc="2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043555"/>
                </a:solidFill>
                <a:latin typeface="Arial"/>
                <a:cs typeface="Arial"/>
              </a:rPr>
              <a:t>GMP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 storage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facility</a:t>
            </a:r>
            <a:r>
              <a:rPr sz="1050" spc="-5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on</a:t>
            </a:r>
            <a:r>
              <a:rPr sz="1050" spc="-4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3</a:t>
            </a:r>
            <a:r>
              <a:rPr sz="1050" baseline="23809" dirty="0">
                <a:solidFill>
                  <a:srgbClr val="043555"/>
                </a:solidFill>
                <a:latin typeface="Arial"/>
                <a:cs typeface="Arial"/>
              </a:rPr>
              <a:t>rd</a:t>
            </a:r>
            <a:r>
              <a:rPr sz="1050" spc="120" baseline="23809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street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in</a:t>
            </a:r>
            <a:r>
              <a:rPr sz="1050" spc="-4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Stroudsburg,</a:t>
            </a:r>
            <a:r>
              <a:rPr sz="1050" spc="-4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PA.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313420" y="5472684"/>
            <a:ext cx="1557527" cy="68579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367096" y="6431674"/>
            <a:ext cx="2788920" cy="1146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The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Future</a:t>
            </a:r>
            <a:r>
              <a:rPr sz="1050" spc="-4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of</a:t>
            </a:r>
            <a:r>
              <a:rPr sz="1050" spc="-3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043555"/>
                </a:solidFill>
                <a:latin typeface="Arial"/>
                <a:cs typeface="Arial"/>
              </a:rPr>
              <a:t>BSI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–And</a:t>
            </a:r>
            <a:r>
              <a:rPr sz="1050" spc="-5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we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are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not</a:t>
            </a:r>
            <a:r>
              <a:rPr sz="1050" spc="-3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done!</a:t>
            </a:r>
            <a:r>
              <a:rPr sz="1050" spc="2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We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are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busy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working</a:t>
            </a:r>
            <a:r>
              <a:rPr sz="1050" spc="-5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to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expand</a:t>
            </a:r>
            <a:r>
              <a:rPr sz="1050" spc="-5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our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manufacturing footprint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overseas</a:t>
            </a:r>
            <a:r>
              <a:rPr sz="1050" spc="1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srgbClr val="043555"/>
                </a:solidFill>
                <a:latin typeface="Arial"/>
                <a:cs typeface="Arial"/>
              </a:rPr>
              <a:t>as</a:t>
            </a:r>
            <a:r>
              <a:rPr sz="1050" spc="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well</a:t>
            </a:r>
            <a:r>
              <a:rPr sz="1050" spc="-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and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in</a:t>
            </a:r>
            <a:r>
              <a:rPr sz="1050" spc="-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2024/2025</a:t>
            </a:r>
            <a:r>
              <a:rPr sz="1050" spc="-3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we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plan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to</a:t>
            </a:r>
            <a:r>
              <a:rPr sz="1050" spc="1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open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another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80,000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square</a:t>
            </a:r>
            <a:r>
              <a:rPr sz="1050" spc="-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foot</a:t>
            </a:r>
            <a:r>
              <a:rPr sz="1050" spc="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facility adjacent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to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our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043555"/>
                </a:solidFill>
                <a:latin typeface="Arial"/>
                <a:cs typeface="Arial"/>
              </a:rPr>
              <a:t>GMP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Storage</a:t>
            </a:r>
            <a:r>
              <a:rPr sz="1050" spc="-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facility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to</a:t>
            </a:r>
            <a:r>
              <a:rPr sz="1050" spc="-1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house </a:t>
            </a:r>
            <a:r>
              <a:rPr sz="1050" dirty="0">
                <a:solidFill>
                  <a:srgbClr val="043555"/>
                </a:solidFill>
                <a:latin typeface="Arial"/>
                <a:cs typeface="Arial"/>
              </a:rPr>
              <a:t>our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expanding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analytical</a:t>
            </a:r>
            <a:r>
              <a:rPr sz="1050" spc="-4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services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and</a:t>
            </a:r>
            <a:r>
              <a:rPr sz="1050" spc="50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automated</a:t>
            </a:r>
            <a:r>
              <a:rPr sz="1050" spc="-25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packaging</a:t>
            </a:r>
            <a:r>
              <a:rPr sz="1050" spc="-20" dirty="0">
                <a:solidFill>
                  <a:srgbClr val="043555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043555"/>
                </a:solidFill>
                <a:latin typeface="Arial"/>
                <a:cs typeface="Arial"/>
              </a:rPr>
              <a:t>operations.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298180" y="6746747"/>
            <a:ext cx="1572767" cy="5775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63199" cy="7772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815" y="105062"/>
            <a:ext cx="9260205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b="0" spc="-10" dirty="0">
                <a:latin typeface="Arial"/>
                <a:cs typeface="Arial"/>
              </a:rPr>
              <a:t>Sustainability</a:t>
            </a:r>
            <a:r>
              <a:rPr sz="4100" b="0" spc="-215" dirty="0">
                <a:latin typeface="Arial"/>
                <a:cs typeface="Arial"/>
              </a:rPr>
              <a:t> </a:t>
            </a:r>
            <a:r>
              <a:rPr sz="4100" b="0" dirty="0">
                <a:latin typeface="Arial"/>
                <a:cs typeface="Arial"/>
              </a:rPr>
              <a:t>and</a:t>
            </a:r>
            <a:r>
              <a:rPr sz="4100" b="0" spc="-204" dirty="0">
                <a:latin typeface="Arial"/>
                <a:cs typeface="Arial"/>
              </a:rPr>
              <a:t> </a:t>
            </a:r>
            <a:r>
              <a:rPr sz="4100" b="0" dirty="0">
                <a:latin typeface="Arial"/>
                <a:cs typeface="Arial"/>
              </a:rPr>
              <a:t>Supply</a:t>
            </a:r>
            <a:r>
              <a:rPr sz="4100" b="0" spc="-204" dirty="0">
                <a:latin typeface="Arial"/>
                <a:cs typeface="Arial"/>
              </a:rPr>
              <a:t> </a:t>
            </a:r>
            <a:r>
              <a:rPr sz="4100" b="0" spc="-20" dirty="0">
                <a:latin typeface="Arial"/>
                <a:cs typeface="Arial"/>
              </a:rPr>
              <a:t>Chain</a:t>
            </a:r>
            <a:r>
              <a:rPr sz="4100" b="0" spc="-215" dirty="0">
                <a:latin typeface="Arial"/>
                <a:cs typeface="Arial"/>
              </a:rPr>
              <a:t> </a:t>
            </a:r>
            <a:r>
              <a:rPr sz="4100" b="0" spc="-10" dirty="0">
                <a:latin typeface="Arial"/>
                <a:cs typeface="Arial"/>
              </a:rPr>
              <a:t>Security</a:t>
            </a:r>
            <a:endParaRPr sz="4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240" y="1158463"/>
            <a:ext cx="9212580" cy="95631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700" spc="-110" dirty="0">
                <a:latin typeface="Arial Black"/>
                <a:cs typeface="Arial Black"/>
              </a:rPr>
              <a:t>Sustainability</a:t>
            </a:r>
            <a:endParaRPr sz="1700">
              <a:latin typeface="Arial Black"/>
              <a:cs typeface="Arial Black"/>
            </a:endParaRPr>
          </a:p>
          <a:p>
            <a:pPr marL="12700" marR="5080">
              <a:lnSpc>
                <a:spcPts val="1510"/>
              </a:lnSpc>
              <a:spcBef>
                <a:spcPts val="1140"/>
              </a:spcBef>
            </a:pPr>
            <a:r>
              <a:rPr sz="1400" spc="-30" dirty="0">
                <a:latin typeface="Arial"/>
                <a:cs typeface="Arial"/>
              </a:rPr>
              <a:t>BioSpectra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committed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ideals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Sustainability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40" dirty="0">
                <a:latin typeface="Arial"/>
                <a:cs typeface="Arial"/>
              </a:rPr>
              <a:t> has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launched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30" dirty="0">
                <a:latin typeface="Arial"/>
                <a:cs typeface="Arial"/>
              </a:rPr>
              <a:t> five-</a:t>
            </a:r>
            <a:r>
              <a:rPr sz="1400" dirty="0">
                <a:latin typeface="Arial"/>
                <a:cs typeface="Arial"/>
              </a:rPr>
              <a:t>year </a:t>
            </a:r>
            <a:r>
              <a:rPr sz="1400" spc="-40" dirty="0">
                <a:latin typeface="Arial"/>
                <a:cs typeface="Arial"/>
              </a:rPr>
              <a:t>multi-</a:t>
            </a:r>
            <a:r>
              <a:rPr sz="1400" spc="-20" dirty="0">
                <a:latin typeface="Arial"/>
                <a:cs typeface="Arial"/>
              </a:rPr>
              <a:t>million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dollar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capital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investment program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help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achieve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these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goals.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We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registered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with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ECOVADIS,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SBTi,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M2030,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Emitwise.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418" y="5040417"/>
            <a:ext cx="9507220" cy="133731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700" spc="-165" dirty="0">
                <a:latin typeface="Arial Black"/>
                <a:cs typeface="Arial Black"/>
              </a:rPr>
              <a:t>Supply</a:t>
            </a:r>
            <a:r>
              <a:rPr sz="1700" spc="-95" dirty="0">
                <a:latin typeface="Arial Black"/>
                <a:cs typeface="Arial Black"/>
              </a:rPr>
              <a:t> </a:t>
            </a:r>
            <a:r>
              <a:rPr sz="1700" spc="-175" dirty="0">
                <a:latin typeface="Arial Black"/>
                <a:cs typeface="Arial Black"/>
              </a:rPr>
              <a:t>Chain</a:t>
            </a:r>
            <a:r>
              <a:rPr sz="1700" spc="-114" dirty="0">
                <a:latin typeface="Arial Black"/>
                <a:cs typeface="Arial Black"/>
              </a:rPr>
              <a:t> </a:t>
            </a:r>
            <a:r>
              <a:rPr sz="1700" spc="-65" dirty="0">
                <a:latin typeface="Arial Black"/>
                <a:cs typeface="Arial Black"/>
              </a:rPr>
              <a:t>Security</a:t>
            </a:r>
            <a:endParaRPr sz="1700">
              <a:latin typeface="Arial Black"/>
              <a:cs typeface="Arial Black"/>
            </a:endParaRPr>
          </a:p>
          <a:p>
            <a:pPr marL="12700" marR="5080">
              <a:lnSpc>
                <a:spcPts val="1510"/>
              </a:lnSpc>
              <a:spcBef>
                <a:spcPts val="1125"/>
              </a:spcBef>
            </a:pPr>
            <a:r>
              <a:rPr sz="1400" spc="-30" dirty="0">
                <a:latin typeface="Arial"/>
                <a:cs typeface="Arial"/>
              </a:rPr>
              <a:t>BioSpectra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fundamentally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committed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ideals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Supply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Chain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Security.</a:t>
            </a:r>
            <a:r>
              <a:rPr sz="1400" spc="31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We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prosecute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an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aggressive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raw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material supplier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qualification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program,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take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very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seriously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global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supply-</a:t>
            </a:r>
            <a:r>
              <a:rPr sz="1400" spc="-20" dirty="0">
                <a:latin typeface="Arial"/>
                <a:cs typeface="Arial"/>
              </a:rPr>
              <a:t>chain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situation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assessing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and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reacting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threats with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solutions.</a:t>
            </a:r>
            <a:r>
              <a:rPr sz="1400" spc="27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BioSpectra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continues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it’s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long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history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sourcing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qualifying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raw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materials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</a:t>
            </a:r>
            <a:r>
              <a:rPr sz="1400" spc="-50" dirty="0">
                <a:latin typeface="Arial"/>
                <a:cs typeface="Arial"/>
              </a:rPr>
              <a:t> as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sole </a:t>
            </a:r>
            <a:r>
              <a:rPr sz="1400" spc="-10" dirty="0">
                <a:latin typeface="Arial"/>
                <a:cs typeface="Arial"/>
              </a:rPr>
              <a:t>sourced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any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key</a:t>
            </a:r>
            <a:r>
              <a:rPr sz="1400" spc="-25" dirty="0">
                <a:latin typeface="Arial"/>
                <a:cs typeface="Arial"/>
              </a:rPr>
              <a:t> chemical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that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originates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from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only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country.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66188" y="2258567"/>
            <a:ext cx="5824855" cy="2844165"/>
            <a:chOff x="2266188" y="2258567"/>
            <a:chExt cx="5824855" cy="28441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2284" y="2258567"/>
              <a:ext cx="5818631" cy="28376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72284" y="4568951"/>
              <a:ext cx="498475" cy="527685"/>
            </a:xfrm>
            <a:custGeom>
              <a:avLst/>
              <a:gdLst/>
              <a:ahLst/>
              <a:cxnLst/>
              <a:rect l="l" t="t" r="r" b="b"/>
              <a:pathLst>
                <a:path w="498475" h="527685">
                  <a:moveTo>
                    <a:pt x="498348" y="0"/>
                  </a:moveTo>
                  <a:lnTo>
                    <a:pt x="0" y="0"/>
                  </a:lnTo>
                  <a:lnTo>
                    <a:pt x="0" y="527304"/>
                  </a:lnTo>
                  <a:lnTo>
                    <a:pt x="498348" y="527304"/>
                  </a:lnTo>
                  <a:lnTo>
                    <a:pt x="498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72284" y="4568951"/>
              <a:ext cx="498475" cy="527685"/>
            </a:xfrm>
            <a:custGeom>
              <a:avLst/>
              <a:gdLst/>
              <a:ahLst/>
              <a:cxnLst/>
              <a:rect l="l" t="t" r="r" b="b"/>
              <a:pathLst>
                <a:path w="498475" h="527685">
                  <a:moveTo>
                    <a:pt x="0" y="0"/>
                  </a:moveTo>
                  <a:lnTo>
                    <a:pt x="498348" y="0"/>
                  </a:lnTo>
                  <a:lnTo>
                    <a:pt x="498348" y="527304"/>
                  </a:lnTo>
                  <a:lnTo>
                    <a:pt x="0" y="527304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329801" y="7328727"/>
            <a:ext cx="110489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50"/>
              </a:lnSpc>
            </a:pPr>
            <a:r>
              <a:rPr sz="1300" spc="-50" dirty="0">
                <a:latin typeface="Calibri"/>
                <a:cs typeface="Calibri"/>
              </a:rPr>
              <a:t>6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5584" y="4232147"/>
            <a:ext cx="1652015" cy="1386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0291" y="208281"/>
            <a:ext cx="9263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50" dirty="0">
                <a:latin typeface="Arial"/>
                <a:cs typeface="Arial"/>
              </a:rPr>
              <a:t>cGMP</a:t>
            </a:r>
            <a:r>
              <a:rPr sz="3600" b="0" spc="-11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Manufactured</a:t>
            </a:r>
            <a:r>
              <a:rPr sz="3600" b="0" spc="-250" dirty="0">
                <a:latin typeface="Arial"/>
                <a:cs typeface="Arial"/>
              </a:rPr>
              <a:t> </a:t>
            </a:r>
            <a:r>
              <a:rPr sz="3600" b="0" spc="-35" dirty="0">
                <a:latin typeface="Arial"/>
                <a:cs typeface="Arial"/>
              </a:rPr>
              <a:t>Premium</a:t>
            </a:r>
            <a:r>
              <a:rPr sz="3600" b="0" spc="-170" dirty="0">
                <a:latin typeface="Arial"/>
                <a:cs typeface="Arial"/>
              </a:rPr>
              <a:t> </a:t>
            </a:r>
            <a:r>
              <a:rPr sz="3600" b="0" spc="-20" dirty="0">
                <a:latin typeface="Arial"/>
                <a:cs typeface="Arial"/>
              </a:rPr>
              <a:t>Fine</a:t>
            </a:r>
            <a:r>
              <a:rPr sz="3600" b="0" spc="-180" dirty="0">
                <a:latin typeface="Arial"/>
                <a:cs typeface="Arial"/>
              </a:rPr>
              <a:t> </a:t>
            </a:r>
            <a:r>
              <a:rPr sz="3600" b="0" spc="-10" dirty="0">
                <a:latin typeface="Arial"/>
                <a:cs typeface="Arial"/>
              </a:rPr>
              <a:t>Chemicals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227" y="5657088"/>
            <a:ext cx="1193291" cy="17967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7151" y="1023811"/>
            <a:ext cx="7889240" cy="6123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6239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Corporate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Commitment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True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cGMP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endParaRPr sz="2400">
              <a:latin typeface="Arial"/>
              <a:cs typeface="Arial"/>
            </a:endParaRPr>
          </a:p>
          <a:p>
            <a:pPr marL="12700" marR="3383915" indent="-635">
              <a:lnSpc>
                <a:spcPts val="1610"/>
              </a:lnSpc>
              <a:spcBef>
                <a:spcPts val="2615"/>
              </a:spcBef>
              <a:buChar char="•"/>
              <a:tabLst>
                <a:tab pos="12700" algn="l"/>
                <a:tab pos="299085" algn="l"/>
              </a:tabLst>
            </a:pPr>
            <a:r>
              <a:rPr sz="1400" spc="-25" dirty="0">
                <a:latin typeface="Arial"/>
                <a:cs typeface="Arial"/>
              </a:rPr>
              <a:t>	Authentic,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Secure </a:t>
            </a:r>
            <a:r>
              <a:rPr sz="1400" spc="-25" dirty="0">
                <a:latin typeface="Arial"/>
                <a:cs typeface="Arial"/>
              </a:rPr>
              <a:t>Supply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Chain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–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100%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Traceable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Raw </a:t>
            </a:r>
            <a:r>
              <a:rPr sz="1400" spc="-25" dirty="0">
                <a:latin typeface="Arial"/>
                <a:cs typeface="Arial"/>
              </a:rPr>
              <a:t>Materials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from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Qualified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Sources</a:t>
            </a:r>
            <a:endParaRPr sz="1400">
              <a:latin typeface="Arial"/>
              <a:cs typeface="Arial"/>
            </a:endParaRPr>
          </a:p>
          <a:p>
            <a:pPr marL="12700" marR="3081020" indent="-635">
              <a:lnSpc>
                <a:spcPts val="1610"/>
              </a:lnSpc>
              <a:spcBef>
                <a:spcPts val="65"/>
              </a:spcBef>
              <a:buChar char="•"/>
              <a:tabLst>
                <a:tab pos="12700" algn="l"/>
                <a:tab pos="299085" algn="l"/>
              </a:tabLst>
            </a:pPr>
            <a:r>
              <a:rPr sz="1400" spc="-30" dirty="0">
                <a:latin typeface="Arial"/>
                <a:cs typeface="Arial"/>
              </a:rPr>
              <a:t>	Reliable,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Consistent,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Uniform,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Quality-</a:t>
            </a:r>
            <a:r>
              <a:rPr sz="1400" spc="-20" dirty="0">
                <a:latin typeface="Arial"/>
                <a:cs typeface="Arial"/>
              </a:rPr>
              <a:t>Based Manufacturing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Premium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Ingredients</a:t>
            </a:r>
            <a:endParaRPr sz="1400">
              <a:latin typeface="Arial"/>
              <a:cs typeface="Arial"/>
            </a:endParaRPr>
          </a:p>
          <a:p>
            <a:pPr marL="12700" marR="3317875" indent="-635">
              <a:lnSpc>
                <a:spcPts val="1610"/>
              </a:lnSpc>
              <a:spcBef>
                <a:spcPts val="65"/>
              </a:spcBef>
              <a:buChar char="•"/>
              <a:tabLst>
                <a:tab pos="12700" algn="l"/>
                <a:tab pos="299085" algn="l"/>
              </a:tabLst>
            </a:pPr>
            <a:r>
              <a:rPr sz="1400" spc="-30" dirty="0">
                <a:latin typeface="Arial"/>
                <a:cs typeface="Arial"/>
              </a:rPr>
              <a:t>	Fully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Validated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GMP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Manufacturing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Systems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Qualified Equipment</a:t>
            </a:r>
            <a:endParaRPr sz="1400">
              <a:latin typeface="Arial"/>
              <a:cs typeface="Arial"/>
            </a:endParaRPr>
          </a:p>
          <a:p>
            <a:pPr marL="12700" marR="3436620" indent="-635">
              <a:lnSpc>
                <a:spcPts val="1610"/>
              </a:lnSpc>
              <a:spcBef>
                <a:spcPts val="70"/>
              </a:spcBef>
              <a:buChar char="•"/>
              <a:tabLst>
                <a:tab pos="12700" algn="l"/>
                <a:tab pos="299085" algn="l"/>
              </a:tabLst>
            </a:pPr>
            <a:r>
              <a:rPr sz="1400" spc="-20" dirty="0">
                <a:latin typeface="Arial"/>
                <a:cs typeface="Arial"/>
              </a:rPr>
              <a:t>	True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GMP</a:t>
            </a:r>
            <a:r>
              <a:rPr sz="1400" spc="-25" dirty="0">
                <a:latin typeface="Arial"/>
                <a:cs typeface="Arial"/>
              </a:rPr>
              <a:t> Product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Claim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–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Always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Synthesized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and/or </a:t>
            </a:r>
            <a:r>
              <a:rPr sz="1400" spc="-30" dirty="0">
                <a:latin typeface="Arial"/>
                <a:cs typeface="Arial"/>
              </a:rPr>
              <a:t>Purified,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Tested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packed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under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full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cGMP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5"/>
              </a:spcBef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</a:pPr>
            <a:r>
              <a:rPr sz="160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Comprehensive</a:t>
            </a:r>
            <a:r>
              <a:rPr sz="1600" u="sng" spc="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Quality</a:t>
            </a:r>
            <a:r>
              <a:rPr sz="1600" u="sng" spc="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&amp;</a:t>
            </a:r>
            <a:r>
              <a:rPr sz="1600" u="sng" spc="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Regulatory</a:t>
            </a:r>
            <a:r>
              <a:rPr sz="1600" u="sng" spc="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System</a:t>
            </a:r>
            <a:endParaRPr sz="1600">
              <a:latin typeface="Trebuchet MS"/>
              <a:cs typeface="Trebuchet MS"/>
            </a:endParaRPr>
          </a:p>
          <a:p>
            <a:pPr marL="300355" indent="-287020">
              <a:lnSpc>
                <a:spcPct val="100000"/>
              </a:lnSpc>
              <a:spcBef>
                <a:spcPts val="1664"/>
              </a:spcBef>
              <a:buChar char="•"/>
              <a:tabLst>
                <a:tab pos="300355" algn="l"/>
              </a:tabLst>
            </a:pPr>
            <a:r>
              <a:rPr sz="1400" spc="-60" dirty="0">
                <a:latin typeface="Arial"/>
                <a:cs typeface="Arial"/>
              </a:rPr>
              <a:t>FDA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Registered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Inspected</a:t>
            </a:r>
            <a:endParaRPr sz="1400">
              <a:latin typeface="Arial"/>
              <a:cs typeface="Arial"/>
            </a:endParaRPr>
          </a:p>
          <a:p>
            <a:pPr marL="300355" indent="-287020">
              <a:lnSpc>
                <a:spcPct val="100000"/>
              </a:lnSpc>
              <a:buChar char="•"/>
              <a:tabLst>
                <a:tab pos="300355" algn="l"/>
              </a:tabLst>
            </a:pPr>
            <a:r>
              <a:rPr sz="1400" spc="-30" dirty="0">
                <a:latin typeface="Arial"/>
                <a:cs typeface="Arial"/>
              </a:rPr>
              <a:t>Full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Transparency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Documentation</a:t>
            </a:r>
            <a:endParaRPr sz="1400">
              <a:latin typeface="Arial"/>
              <a:cs typeface="Arial"/>
            </a:endParaRPr>
          </a:p>
          <a:p>
            <a:pPr marL="300355" indent="-287020">
              <a:lnSpc>
                <a:spcPct val="100000"/>
              </a:lnSpc>
              <a:buChar char="•"/>
              <a:tabLst>
                <a:tab pos="300355" algn="l"/>
              </a:tabLst>
            </a:pPr>
            <a:r>
              <a:rPr sz="1400" spc="-25" dirty="0">
                <a:latin typeface="Arial"/>
                <a:cs typeface="Arial"/>
              </a:rPr>
              <a:t>Stringent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Quality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Program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Controls</a:t>
            </a:r>
            <a:endParaRPr sz="1400">
              <a:latin typeface="Arial"/>
              <a:cs typeface="Arial"/>
            </a:endParaRPr>
          </a:p>
          <a:p>
            <a:pPr marL="300355" indent="-287020">
              <a:lnSpc>
                <a:spcPct val="100000"/>
              </a:lnSpc>
              <a:buChar char="•"/>
              <a:tabLst>
                <a:tab pos="300355" algn="l"/>
              </a:tabLst>
            </a:pPr>
            <a:r>
              <a:rPr sz="1400" spc="-30" dirty="0">
                <a:latin typeface="Arial"/>
                <a:cs typeface="Arial"/>
              </a:rPr>
              <a:t>Rigorous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compliance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Global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Standards</a:t>
            </a:r>
            <a:endParaRPr sz="1400">
              <a:latin typeface="Arial"/>
              <a:cs typeface="Arial"/>
            </a:endParaRPr>
          </a:p>
          <a:p>
            <a:pPr marL="30035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300355" algn="l"/>
              </a:tabLst>
            </a:pPr>
            <a:r>
              <a:rPr sz="1400" spc="-45" dirty="0">
                <a:latin typeface="Arial"/>
                <a:cs typeface="Arial"/>
              </a:rPr>
              <a:t>State-</a:t>
            </a:r>
            <a:r>
              <a:rPr sz="1400" spc="-25" dirty="0">
                <a:latin typeface="Arial"/>
                <a:cs typeface="Arial"/>
              </a:rPr>
              <a:t>of-the-</a:t>
            </a:r>
            <a:r>
              <a:rPr sz="1400" dirty="0">
                <a:latin typeface="Arial"/>
                <a:cs typeface="Arial"/>
              </a:rPr>
              <a:t>art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Instrumentation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10" dirty="0">
                <a:latin typeface="Arial"/>
                <a:cs typeface="Arial"/>
              </a:rPr>
              <a:t> Laboratories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z="1400">
              <a:latin typeface="Arial"/>
              <a:cs typeface="Arial"/>
            </a:endParaRPr>
          </a:p>
          <a:p>
            <a:pPr marL="1245870">
              <a:lnSpc>
                <a:spcPct val="100000"/>
              </a:lnSpc>
            </a:pPr>
            <a:r>
              <a:rPr sz="1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TRUE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GMP</a:t>
            </a:r>
            <a:endParaRPr sz="1600">
              <a:latin typeface="Times New Roman"/>
              <a:cs typeface="Times New Roman"/>
            </a:endParaRPr>
          </a:p>
          <a:p>
            <a:pPr marL="1245870">
              <a:lnSpc>
                <a:spcPts val="1730"/>
              </a:lnSpc>
              <a:spcBef>
                <a:spcPts val="720"/>
              </a:spcBef>
            </a:pPr>
            <a:r>
              <a:rPr sz="1600" spc="-110" dirty="0">
                <a:latin typeface="Arial"/>
                <a:cs typeface="Arial"/>
              </a:rPr>
              <a:t>BSI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70" dirty="0">
                <a:latin typeface="Trebuchet MS"/>
                <a:cs typeface="Trebuchet MS"/>
              </a:rPr>
              <a:t>does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not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Arial"/>
                <a:cs typeface="Arial"/>
              </a:rPr>
              <a:t>simply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test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package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under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45870">
              <a:lnSpc>
                <a:spcPts val="1535"/>
              </a:lnSpc>
            </a:pPr>
            <a:r>
              <a:rPr sz="1600" spc="-90" dirty="0">
                <a:latin typeface="Arial"/>
                <a:cs typeface="Arial"/>
              </a:rPr>
              <a:t>“GMP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system”;</a:t>
            </a:r>
            <a:r>
              <a:rPr sz="1600" spc="409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rather,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-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lways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incre</a:t>
            </a:r>
            <a:r>
              <a:rPr sz="1600" spc="-175" dirty="0">
                <a:latin typeface="Times New Roman"/>
                <a:cs typeface="Times New Roman"/>
              </a:rPr>
              <a:t> </a:t>
            </a:r>
            <a:r>
              <a:rPr sz="1600" spc="105" dirty="0">
                <a:latin typeface="Times New Roman"/>
                <a:cs typeface="Times New Roman"/>
              </a:rPr>
              <a:t>ase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the</a:t>
            </a:r>
            <a:endParaRPr sz="1600">
              <a:latin typeface="Times New Roman"/>
              <a:cs typeface="Times New Roman"/>
            </a:endParaRPr>
          </a:p>
          <a:p>
            <a:pPr marL="1245870">
              <a:lnSpc>
                <a:spcPts val="1535"/>
              </a:lnSpc>
            </a:pPr>
            <a:r>
              <a:rPr sz="1600" spc="90" dirty="0">
                <a:latin typeface="Times New Roman"/>
                <a:cs typeface="Times New Roman"/>
              </a:rPr>
              <a:t>qua</a:t>
            </a:r>
            <a:r>
              <a:rPr sz="1600" spc="-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lity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and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90" dirty="0">
                <a:latin typeface="Times New Roman"/>
                <a:cs typeface="Times New Roman"/>
              </a:rPr>
              <a:t>comp</a:t>
            </a:r>
            <a:r>
              <a:rPr sz="1600" spc="-24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lia</a:t>
            </a:r>
            <a:r>
              <a:rPr sz="1600" spc="-22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nce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le</a:t>
            </a:r>
            <a:r>
              <a:rPr sz="1600" spc="-1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</a:t>
            </a:r>
            <a:r>
              <a:rPr sz="1600" spc="-1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ls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through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multiple</a:t>
            </a:r>
            <a:endParaRPr sz="1600">
              <a:latin typeface="Arial"/>
              <a:cs typeface="Arial"/>
            </a:endParaRPr>
          </a:p>
          <a:p>
            <a:pPr marL="1245870">
              <a:lnSpc>
                <a:spcPts val="1535"/>
              </a:lnSpc>
            </a:pPr>
            <a:r>
              <a:rPr sz="1600" spc="-10" dirty="0">
                <a:latin typeface="Arial"/>
                <a:cs typeface="Arial"/>
              </a:rPr>
              <a:t>steps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synthetic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manufacturing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and/or</a:t>
            </a:r>
            <a:endParaRPr sz="1600">
              <a:latin typeface="Times New Roman"/>
              <a:cs typeface="Times New Roman"/>
            </a:endParaRPr>
          </a:p>
          <a:p>
            <a:pPr marL="1245870">
              <a:lnSpc>
                <a:spcPts val="1730"/>
              </a:lnSpc>
            </a:pPr>
            <a:r>
              <a:rPr sz="1600" dirty="0">
                <a:latin typeface="Times New Roman"/>
                <a:cs typeface="Times New Roman"/>
              </a:rPr>
              <a:t>purifica</a:t>
            </a:r>
            <a:r>
              <a:rPr sz="1600" spc="-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tio</a:t>
            </a:r>
            <a:r>
              <a:rPr sz="1600" spc="-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spc="-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ll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Arial"/>
                <a:cs typeface="Arial"/>
              </a:rPr>
              <a:t>BioSpectra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labeled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products.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08447" y="1476757"/>
            <a:ext cx="4839970" cy="2993390"/>
            <a:chOff x="5108447" y="1476757"/>
            <a:chExt cx="4839970" cy="299339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7267" y="1496568"/>
              <a:ext cx="3100827" cy="245820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114543" y="1496567"/>
              <a:ext cx="899160" cy="2472055"/>
            </a:xfrm>
            <a:custGeom>
              <a:avLst/>
              <a:gdLst/>
              <a:ahLst/>
              <a:cxnLst/>
              <a:rect l="l" t="t" r="r" b="b"/>
              <a:pathLst>
                <a:path w="899160" h="2472054">
                  <a:moveTo>
                    <a:pt x="899160" y="0"/>
                  </a:moveTo>
                  <a:lnTo>
                    <a:pt x="0" y="0"/>
                  </a:lnTo>
                  <a:lnTo>
                    <a:pt x="0" y="2471928"/>
                  </a:lnTo>
                  <a:lnTo>
                    <a:pt x="899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14543" y="1496567"/>
              <a:ext cx="899160" cy="2472055"/>
            </a:xfrm>
            <a:custGeom>
              <a:avLst/>
              <a:gdLst/>
              <a:ahLst/>
              <a:cxnLst/>
              <a:rect l="l" t="t" r="r" b="b"/>
              <a:pathLst>
                <a:path w="899160" h="2472054">
                  <a:moveTo>
                    <a:pt x="899160" y="0"/>
                  </a:moveTo>
                  <a:lnTo>
                    <a:pt x="0" y="2471928"/>
                  </a:lnTo>
                  <a:lnTo>
                    <a:pt x="0" y="0"/>
                  </a:lnTo>
                  <a:lnTo>
                    <a:pt x="89916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77683" y="1482851"/>
              <a:ext cx="1010919" cy="2459990"/>
            </a:xfrm>
            <a:custGeom>
              <a:avLst/>
              <a:gdLst/>
              <a:ahLst/>
              <a:cxnLst/>
              <a:rect l="l" t="t" r="r" b="b"/>
              <a:pathLst>
                <a:path w="1010920" h="2459990">
                  <a:moveTo>
                    <a:pt x="1010412" y="0"/>
                  </a:moveTo>
                  <a:lnTo>
                    <a:pt x="0" y="2459736"/>
                  </a:lnTo>
                  <a:lnTo>
                    <a:pt x="1010412" y="2459736"/>
                  </a:lnTo>
                  <a:lnTo>
                    <a:pt x="101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77683" y="1482853"/>
              <a:ext cx="1010919" cy="2459990"/>
            </a:xfrm>
            <a:custGeom>
              <a:avLst/>
              <a:gdLst/>
              <a:ahLst/>
              <a:cxnLst/>
              <a:rect l="l" t="t" r="r" b="b"/>
              <a:pathLst>
                <a:path w="1010920" h="2459990">
                  <a:moveTo>
                    <a:pt x="0" y="2459736"/>
                  </a:moveTo>
                  <a:lnTo>
                    <a:pt x="1010412" y="0"/>
                  </a:lnTo>
                  <a:lnTo>
                    <a:pt x="1010412" y="2459736"/>
                  </a:lnTo>
                  <a:lnTo>
                    <a:pt x="0" y="245973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2043" y="3128772"/>
              <a:ext cx="1976056" cy="1341119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46135" y="5289803"/>
            <a:ext cx="2028405" cy="138682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459721" y="7328727"/>
            <a:ext cx="110489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50"/>
              </a:lnSpc>
            </a:pPr>
            <a:r>
              <a:rPr sz="1300" spc="-50" dirty="0">
                <a:latin typeface="Calibri"/>
                <a:cs typeface="Calibri"/>
              </a:rPr>
              <a:t>7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b="0" spc="-10" dirty="0">
                <a:latin typeface="Arial"/>
                <a:cs typeface="Arial"/>
              </a:rPr>
              <a:t>Comprehensive</a:t>
            </a:r>
            <a:r>
              <a:rPr sz="3700" b="0" spc="-150" dirty="0">
                <a:latin typeface="Arial"/>
                <a:cs typeface="Arial"/>
              </a:rPr>
              <a:t> </a:t>
            </a:r>
            <a:r>
              <a:rPr sz="3700" b="0" dirty="0">
                <a:latin typeface="Arial"/>
                <a:cs typeface="Arial"/>
              </a:rPr>
              <a:t>Quality</a:t>
            </a:r>
            <a:r>
              <a:rPr sz="3700" b="0" spc="-190" dirty="0">
                <a:latin typeface="Arial"/>
                <a:cs typeface="Arial"/>
              </a:rPr>
              <a:t> </a:t>
            </a:r>
            <a:r>
              <a:rPr sz="3700" b="0" dirty="0">
                <a:latin typeface="Arial"/>
                <a:cs typeface="Arial"/>
              </a:rPr>
              <a:t>&amp;</a:t>
            </a:r>
            <a:r>
              <a:rPr sz="3700" b="0" spc="-190" dirty="0">
                <a:latin typeface="Arial"/>
                <a:cs typeface="Arial"/>
              </a:rPr>
              <a:t> </a:t>
            </a:r>
            <a:r>
              <a:rPr sz="3700" b="0" spc="-20" dirty="0">
                <a:latin typeface="Arial"/>
                <a:cs typeface="Arial"/>
              </a:rPr>
              <a:t>Regulatory</a:t>
            </a:r>
            <a:r>
              <a:rPr sz="3700" b="0" spc="-170" dirty="0">
                <a:latin typeface="Arial"/>
                <a:cs typeface="Arial"/>
              </a:rPr>
              <a:t> </a:t>
            </a:r>
            <a:r>
              <a:rPr sz="3700" b="0" spc="-10" dirty="0">
                <a:latin typeface="Arial"/>
                <a:cs typeface="Arial"/>
              </a:rPr>
              <a:t>Program</a:t>
            </a:r>
            <a:endParaRPr sz="37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9765" y="1456944"/>
            <a:ext cx="9854565" cy="6315710"/>
            <a:chOff x="409765" y="1456944"/>
            <a:chExt cx="9854565" cy="63157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6976" y="1456944"/>
              <a:ext cx="6973823" cy="20192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8248" y="3482340"/>
              <a:ext cx="6755891" cy="42900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1588" y="3485388"/>
              <a:ext cx="6649211" cy="42870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099" y="1595628"/>
              <a:ext cx="2692907" cy="138225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4527" y="1591055"/>
              <a:ext cx="2702560" cy="1391920"/>
            </a:xfrm>
            <a:custGeom>
              <a:avLst/>
              <a:gdLst/>
              <a:ahLst/>
              <a:cxnLst/>
              <a:rect l="l" t="t" r="r" b="b"/>
              <a:pathLst>
                <a:path w="2702560" h="1391920">
                  <a:moveTo>
                    <a:pt x="0" y="0"/>
                  </a:moveTo>
                  <a:lnTo>
                    <a:pt x="2702052" y="0"/>
                  </a:lnTo>
                  <a:lnTo>
                    <a:pt x="2702052" y="1391412"/>
                  </a:lnTo>
                  <a:lnTo>
                    <a:pt x="0" y="139141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099" y="3534155"/>
              <a:ext cx="2699003" cy="149199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4527" y="3529583"/>
              <a:ext cx="2708275" cy="1501140"/>
            </a:xfrm>
            <a:custGeom>
              <a:avLst/>
              <a:gdLst/>
              <a:ahLst/>
              <a:cxnLst/>
              <a:rect l="l" t="t" r="r" b="b"/>
              <a:pathLst>
                <a:path w="2708275" h="1501139">
                  <a:moveTo>
                    <a:pt x="0" y="0"/>
                  </a:moveTo>
                  <a:lnTo>
                    <a:pt x="2708148" y="0"/>
                  </a:lnTo>
                  <a:lnTo>
                    <a:pt x="2708148" y="1501139"/>
                  </a:lnTo>
                  <a:lnTo>
                    <a:pt x="0" y="1501139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099" y="5655564"/>
              <a:ext cx="2692907" cy="16367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14527" y="5650991"/>
              <a:ext cx="2702560" cy="1645920"/>
            </a:xfrm>
            <a:custGeom>
              <a:avLst/>
              <a:gdLst/>
              <a:ahLst/>
              <a:cxnLst/>
              <a:rect l="l" t="t" r="r" b="b"/>
              <a:pathLst>
                <a:path w="2702560" h="1645920">
                  <a:moveTo>
                    <a:pt x="0" y="0"/>
                  </a:moveTo>
                  <a:lnTo>
                    <a:pt x="2702052" y="0"/>
                  </a:lnTo>
                  <a:lnTo>
                    <a:pt x="2702052" y="1645919"/>
                  </a:lnTo>
                  <a:lnTo>
                    <a:pt x="0" y="1645919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26223" y="5850635"/>
              <a:ext cx="3084563" cy="192176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037832" y="4562855"/>
              <a:ext cx="2481580" cy="363220"/>
            </a:xfrm>
            <a:custGeom>
              <a:avLst/>
              <a:gdLst/>
              <a:ahLst/>
              <a:cxnLst/>
              <a:rect l="l" t="t" r="r" b="b"/>
              <a:pathLst>
                <a:path w="2481579" h="363220">
                  <a:moveTo>
                    <a:pt x="815340" y="172212"/>
                  </a:moveTo>
                  <a:lnTo>
                    <a:pt x="0" y="172212"/>
                  </a:lnTo>
                  <a:lnTo>
                    <a:pt x="0" y="362712"/>
                  </a:lnTo>
                  <a:lnTo>
                    <a:pt x="815340" y="362712"/>
                  </a:lnTo>
                  <a:lnTo>
                    <a:pt x="815340" y="172212"/>
                  </a:lnTo>
                  <a:close/>
                </a:path>
                <a:path w="2481579" h="363220">
                  <a:moveTo>
                    <a:pt x="2481072" y="0"/>
                  </a:moveTo>
                  <a:lnTo>
                    <a:pt x="1665732" y="0"/>
                  </a:lnTo>
                  <a:lnTo>
                    <a:pt x="1665732" y="123444"/>
                  </a:lnTo>
                  <a:lnTo>
                    <a:pt x="2481072" y="123444"/>
                  </a:lnTo>
                  <a:lnTo>
                    <a:pt x="2481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459216" y="1110732"/>
            <a:ext cx="1671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Quality</a:t>
            </a:r>
            <a:r>
              <a:rPr sz="1800" b="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Assurance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17656" y="4511287"/>
            <a:ext cx="713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353031"/>
                </a:solidFill>
                <a:latin typeface="Arial"/>
                <a:cs typeface="Arial"/>
              </a:rPr>
              <a:t>excipients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196584" y="4780788"/>
            <a:ext cx="3747770" cy="906780"/>
            <a:chOff x="6196584" y="4780788"/>
            <a:chExt cx="3747770" cy="906780"/>
          </a:xfrm>
        </p:grpSpPr>
        <p:sp>
          <p:nvSpPr>
            <p:cNvPr id="18" name="object 18"/>
            <p:cNvSpPr/>
            <p:nvPr/>
          </p:nvSpPr>
          <p:spPr>
            <a:xfrm>
              <a:off x="6196584" y="4829556"/>
              <a:ext cx="3747770" cy="858519"/>
            </a:xfrm>
            <a:custGeom>
              <a:avLst/>
              <a:gdLst/>
              <a:ahLst/>
              <a:cxnLst/>
              <a:rect l="l" t="t" r="r" b="b"/>
              <a:pathLst>
                <a:path w="3747770" h="858520">
                  <a:moveTo>
                    <a:pt x="3747516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3747516" y="858012"/>
                  </a:lnTo>
                  <a:lnTo>
                    <a:pt x="3747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8044" y="4780788"/>
              <a:ext cx="3448811" cy="766559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5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1355" y="102707"/>
            <a:ext cx="34010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20" dirty="0">
                <a:latin typeface="Arial"/>
                <a:cs typeface="Arial"/>
              </a:rPr>
              <a:t>What</a:t>
            </a:r>
            <a:r>
              <a:rPr sz="4800" b="0" spc="-285" dirty="0">
                <a:latin typeface="Arial"/>
                <a:cs typeface="Arial"/>
              </a:rPr>
              <a:t> </a:t>
            </a:r>
            <a:r>
              <a:rPr sz="4800" b="0" spc="-50" dirty="0">
                <a:latin typeface="Arial"/>
                <a:cs typeface="Arial"/>
              </a:rPr>
              <a:t>We</a:t>
            </a:r>
            <a:r>
              <a:rPr sz="4800" b="0" spc="-285" dirty="0">
                <a:latin typeface="Arial"/>
                <a:cs typeface="Arial"/>
              </a:rPr>
              <a:t> </a:t>
            </a:r>
            <a:r>
              <a:rPr sz="4800" b="0" spc="-25" dirty="0">
                <a:latin typeface="Arial"/>
                <a:cs typeface="Arial"/>
              </a:rPr>
              <a:t>Do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3523" y="1042416"/>
            <a:ext cx="8738870" cy="5687695"/>
            <a:chOff x="763523" y="1042416"/>
            <a:chExt cx="8738870" cy="56876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523" y="1042416"/>
              <a:ext cx="2228088" cy="56875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7556" y="1042416"/>
              <a:ext cx="2228087" cy="56875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4052" y="1042416"/>
              <a:ext cx="2228087" cy="568756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10739" y="1584036"/>
            <a:ext cx="1318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Synthesis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5043" y="1584036"/>
            <a:ext cx="1535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Purification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0902" y="2635965"/>
            <a:ext cx="19951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Dextran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Derivates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0830" y="3405342"/>
            <a:ext cx="103251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Small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Molecule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NCE’s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8995" y="4814808"/>
            <a:ext cx="129921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Chlorinated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Amino Acids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01446" y="3171444"/>
            <a:ext cx="8494395" cy="1470660"/>
            <a:chOff x="901446" y="3171444"/>
            <a:chExt cx="8494395" cy="1470660"/>
          </a:xfrm>
        </p:grpSpPr>
        <p:sp>
          <p:nvSpPr>
            <p:cNvPr id="13" name="object 13"/>
            <p:cNvSpPr/>
            <p:nvPr/>
          </p:nvSpPr>
          <p:spPr>
            <a:xfrm>
              <a:off x="901446" y="3181350"/>
              <a:ext cx="1974850" cy="0"/>
            </a:xfrm>
            <a:custGeom>
              <a:avLst/>
              <a:gdLst/>
              <a:ahLst/>
              <a:cxnLst/>
              <a:rect l="l" t="t" r="r" b="b"/>
              <a:pathLst>
                <a:path w="1974850">
                  <a:moveTo>
                    <a:pt x="0" y="0"/>
                  </a:moveTo>
                  <a:lnTo>
                    <a:pt x="1974278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1446" y="4626102"/>
              <a:ext cx="1974850" cy="0"/>
            </a:xfrm>
            <a:custGeom>
              <a:avLst/>
              <a:gdLst/>
              <a:ahLst/>
              <a:cxnLst/>
              <a:rect l="l" t="t" r="r" b="b"/>
              <a:pathLst>
                <a:path w="1974850">
                  <a:moveTo>
                    <a:pt x="0" y="0"/>
                  </a:moveTo>
                  <a:lnTo>
                    <a:pt x="1974278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94810" y="3181350"/>
              <a:ext cx="1974850" cy="0"/>
            </a:xfrm>
            <a:custGeom>
              <a:avLst/>
              <a:gdLst/>
              <a:ahLst/>
              <a:cxnLst/>
              <a:rect l="l" t="t" r="r" b="b"/>
              <a:pathLst>
                <a:path w="1974850">
                  <a:moveTo>
                    <a:pt x="0" y="0"/>
                  </a:moveTo>
                  <a:lnTo>
                    <a:pt x="1974278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94810" y="4624577"/>
              <a:ext cx="1974850" cy="0"/>
            </a:xfrm>
            <a:custGeom>
              <a:avLst/>
              <a:gdLst/>
              <a:ahLst/>
              <a:cxnLst/>
              <a:rect l="l" t="t" r="r" b="b"/>
              <a:pathLst>
                <a:path w="1974850">
                  <a:moveTo>
                    <a:pt x="0" y="0"/>
                  </a:moveTo>
                  <a:lnTo>
                    <a:pt x="1974278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21117" y="3190494"/>
              <a:ext cx="1974850" cy="0"/>
            </a:xfrm>
            <a:custGeom>
              <a:avLst/>
              <a:gdLst/>
              <a:ahLst/>
              <a:cxnLst/>
              <a:rect l="l" t="t" r="r" b="b"/>
              <a:pathLst>
                <a:path w="1974850">
                  <a:moveTo>
                    <a:pt x="0" y="0"/>
                  </a:moveTo>
                  <a:lnTo>
                    <a:pt x="1974278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21117" y="4632197"/>
              <a:ext cx="1974850" cy="0"/>
            </a:xfrm>
            <a:custGeom>
              <a:avLst/>
              <a:gdLst/>
              <a:ahLst/>
              <a:cxnLst/>
              <a:rect l="l" t="t" r="r" b="b"/>
              <a:pathLst>
                <a:path w="1974850">
                  <a:moveTo>
                    <a:pt x="0" y="0"/>
                  </a:moveTo>
                  <a:lnTo>
                    <a:pt x="1974278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93126" y="2479699"/>
            <a:ext cx="197738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1125">
              <a:lnSpc>
                <a:spcPct val="100000"/>
              </a:lnSpc>
              <a:spcBef>
                <a:spcPts val="105"/>
              </a:spcBef>
            </a:pP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Bulk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Bio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Buffers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Buffer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5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20" name="object 20"/>
          <p:cNvSpPr txBox="1"/>
          <p:nvPr/>
        </p:nvSpPr>
        <p:spPr>
          <a:xfrm>
            <a:off x="4356774" y="3554740"/>
            <a:ext cx="16484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17804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Purity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Carbohydrates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30560" y="4968532"/>
            <a:ext cx="170243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 marR="100965" indent="-365760">
              <a:lnSpc>
                <a:spcPct val="100000"/>
              </a:lnSpc>
              <a:spcBef>
                <a:spcPts val="100"/>
              </a:spcBef>
            </a:pP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cGMP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Pharma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Fine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Chemicals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18975" y="1399327"/>
            <a:ext cx="1776730" cy="1724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3020" algn="ctr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GMP</a:t>
            </a:r>
            <a:endParaRPr sz="2400">
              <a:latin typeface="Arial"/>
              <a:cs typeface="Arial"/>
            </a:endParaRPr>
          </a:p>
          <a:p>
            <a:pPr marR="31750" algn="ctr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Custom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Product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Specifications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78573" y="3554921"/>
            <a:ext cx="12585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461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Parenteral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Ingredients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57893" y="4977112"/>
            <a:ext cx="1901189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795" marR="5080" indent="-37973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Multi-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compendial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Excipients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1900</Words>
  <Application>Microsoft Office PowerPoint</Application>
  <PresentationFormat>Custom</PresentationFormat>
  <Paragraphs>219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MS Gothic</vt:lpstr>
      <vt:lpstr>Arial</vt:lpstr>
      <vt:lpstr>Arial Black</vt:lpstr>
      <vt:lpstr>Calibri</vt:lpstr>
      <vt:lpstr>Calibri Light</vt:lpstr>
      <vt:lpstr>Times New Roman</vt:lpstr>
      <vt:lpstr>Trebuchet MS</vt:lpstr>
      <vt:lpstr>Wingdings</vt:lpstr>
      <vt:lpstr>Office Theme</vt:lpstr>
      <vt:lpstr>Corporate Overview</vt:lpstr>
      <vt:lpstr>Corporate Vision, Mission, Values</vt:lpstr>
      <vt:lpstr>Corporate Profile</vt:lpstr>
      <vt:lpstr>FDA Registration</vt:lpstr>
      <vt:lpstr>PowerPoint Presentation</vt:lpstr>
      <vt:lpstr>Sustainability and Supply Chain Security</vt:lpstr>
      <vt:lpstr>cGMP Manufactured Premium Fine Chemicals</vt:lpstr>
      <vt:lpstr>Comprehensive Quality &amp; Regulatory Program</vt:lpstr>
      <vt:lpstr>What We Do</vt:lpstr>
      <vt:lpstr>What We Do</vt:lpstr>
      <vt:lpstr>Product Grades &amp; Compliance Levels</vt:lpstr>
      <vt:lpstr>Facility Profile</vt:lpstr>
      <vt:lpstr>Key Equipment &amp; Manufacturing Scale</vt:lpstr>
      <vt:lpstr>cGMP Warehouse Complex 51 North 3rd Street Stroudsburg, PA 18360</vt:lpstr>
      <vt:lpstr>PowerPoint Presentation</vt:lpstr>
      <vt:lpstr>PowerPoint Presentation</vt:lpstr>
      <vt:lpstr>PowerPoint Presentation</vt:lpstr>
      <vt:lpstr>PowerPoint Presentation</vt:lpstr>
      <vt:lpstr>Final Word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Matese</dc:creator>
  <cp:lastModifiedBy>Cassandra Lake</cp:lastModifiedBy>
  <cp:revision>2</cp:revision>
  <dcterms:created xsi:type="dcterms:W3CDTF">2024-10-28T19:31:04Z</dcterms:created>
  <dcterms:modified xsi:type="dcterms:W3CDTF">2024-11-25T18:44:24Z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0x010100B9B737481E3C644497D3EF907A3D51F2</vt:lpwstr>
  </property>
  <property fmtid="{D5CDD505-2E9C-101B-9397-08002B2CF9AE}" pid="3" name="Created">
    <vt:filetime>2024-09-11T00:00:00Z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2024-10-28T00:00:00Z</vt:filetime>
  </property>
  <property fmtid="{D5CDD505-2E9C-101B-9397-08002B2CF9AE}" pid="6" name="Producer">
    <vt:lpwstr>Adobe PDF Library 23.6.96</vt:lpwstr>
  </property>
</Properties>
</file>