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61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87AE2E-B91A-4919-BBD3-8D0BA0CBC8A8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D10229-C40E-40DD-9021-36888FD8C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9989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DDA0B-F58F-4B73-82FE-C4A626F2B78C}" type="datetime1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2D88-99E9-4EE3-8866-72C16C155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334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313F4-6301-43DF-8501-CE3C162EECE5}" type="datetime1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2D88-99E9-4EE3-8866-72C16C155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022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0013B-1E0A-412E-B463-E7FF8904A920}" type="datetime1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2D88-99E9-4EE3-8866-72C16C155F2C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932210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47F23-86AA-41C6-9990-C0CC4787758D}" type="datetime1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2D88-99E9-4EE3-8866-72C16C155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5885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843E3-8481-4C4C-8022-14B6835D5F3B}" type="datetime1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2D88-99E9-4EE3-8866-72C16C155F2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834386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66269-1004-415A-8490-96DC7E993BBD}" type="datetime1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2D88-99E9-4EE3-8866-72C16C155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8195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2409B-AABC-4409-9B7A-3FF5A05F86B5}" type="datetime1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2D88-99E9-4EE3-8866-72C16C155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697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7B9D6-E41F-4EA5-B4AA-771D7E8E09CF}" type="datetime1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2D88-99E9-4EE3-8866-72C16C155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565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C4BE0-7027-4116-984A-1DAEF020DE87}" type="datetime1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2D88-99E9-4EE3-8866-72C16C155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656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113C3-A597-4DE1-98E7-B2F252E97182}" type="datetime1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2D88-99E9-4EE3-8866-72C16C155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556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1B226-C569-4A5E-A34B-0EBE47F27A78}" type="datetime1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2D88-99E9-4EE3-8866-72C16C155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779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7488C-ADF4-45C0-864C-EC50CE3901A6}" type="datetime1">
              <a:rPr lang="en-US" smtClean="0"/>
              <a:t>4/27/2026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2D88-99E9-4EE3-8866-72C16C155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014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91344-1C01-46C4-BF49-3494494AE03B}" type="datetime1">
              <a:rPr lang="en-US" smtClean="0"/>
              <a:t>4/27/2026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2D88-99E9-4EE3-8866-72C16C155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171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EAAE-4904-4BFD-BA17-D88797E60677}" type="datetime1">
              <a:rPr lang="en-US" smtClean="0"/>
              <a:t>4/27/2026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2D88-99E9-4EE3-8866-72C16C155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188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EBC10-86F1-4841-A141-28E7C3C583E9}" type="datetime1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2D88-99E9-4EE3-8866-72C16C155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544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FF800-6C38-4FF4-9129-0208A8705E71}" type="datetime1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2D88-99E9-4EE3-8866-72C16C155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850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9F7288-87FF-40C5-83B2-3482B081BF1F}" type="datetime1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C892D88-99E9-4EE3-8866-72C16C155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93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5424E-2E14-0D56-3976-1E952D1B06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9871" y="2593312"/>
            <a:ext cx="8094132" cy="835688"/>
          </a:xfrm>
        </p:spPr>
        <p:txBody>
          <a:bodyPr/>
          <a:lstStyle/>
          <a:p>
            <a:r>
              <a:rPr lang="en-US" dirty="0"/>
              <a:t>Sustainability Definitions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E0F75E-23FC-B67B-EBD1-4FFDF2C4CF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3429000"/>
            <a:ext cx="7766936" cy="1096899"/>
          </a:xfrm>
        </p:spPr>
        <p:txBody>
          <a:bodyPr/>
          <a:lstStyle/>
          <a:p>
            <a:r>
              <a:rPr lang="en-US" dirty="0"/>
              <a:t>April 27, 2026</a:t>
            </a:r>
          </a:p>
          <a:p>
            <a:r>
              <a:rPr lang="en-US" dirty="0"/>
              <a:t>Version 1.1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A05D84-FFF2-A754-5E41-D5B19B4F6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2D88-99E9-4EE3-8866-72C16C155F2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249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B6130-4047-4678-5594-6328C738F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192" y="164465"/>
            <a:ext cx="3199344" cy="579222"/>
          </a:xfrm>
        </p:spPr>
        <p:txBody>
          <a:bodyPr>
            <a:normAutofit/>
          </a:bodyPr>
          <a:lstStyle/>
          <a:p>
            <a:r>
              <a:rPr lang="en-US" sz="2400" dirty="0"/>
              <a:t>Carbon Footprint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85D0CA-DAE6-A971-28A1-E29B2D8173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0192" y="573310"/>
            <a:ext cx="6923618" cy="502329"/>
          </a:xfrm>
        </p:spPr>
        <p:txBody>
          <a:bodyPr>
            <a:normAutofit/>
          </a:bodyPr>
          <a:lstStyle/>
          <a:p>
            <a:r>
              <a:rPr lang="en-US" sz="1600" dirty="0"/>
              <a:t>The total amount of CO2 emitted by an organization per year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5FE753-A49F-BEFA-3771-C13E09D87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62088" y="6022482"/>
            <a:ext cx="683339" cy="365125"/>
          </a:xfrm>
        </p:spPr>
        <p:txBody>
          <a:bodyPr/>
          <a:lstStyle/>
          <a:p>
            <a:fld id="{BC892D88-99E9-4EE3-8866-72C16C155F2C}" type="slidenum">
              <a:rPr lang="en-US" smtClean="0"/>
              <a:t>2</a:t>
            </a:fld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0778F6C2-51BC-DD53-2B55-E14E768A9001}"/>
              </a:ext>
            </a:extLst>
          </p:cNvPr>
          <p:cNvGrpSpPr/>
          <p:nvPr/>
        </p:nvGrpSpPr>
        <p:grpSpPr>
          <a:xfrm>
            <a:off x="330192" y="907475"/>
            <a:ext cx="9685869" cy="1122049"/>
            <a:chOff x="326481" y="1296114"/>
            <a:chExt cx="9685869" cy="1122049"/>
          </a:xfrm>
        </p:grpSpPr>
        <p:sp>
          <p:nvSpPr>
            <p:cNvPr id="6" name="Title 1">
              <a:extLst>
                <a:ext uri="{FF2B5EF4-FFF2-40B4-BE49-F238E27FC236}">
                  <a16:creationId xmlns:a16="http://schemas.microsoft.com/office/drawing/2014/main" id="{1A25A50C-F265-0987-739E-C125F3E5616B}"/>
                </a:ext>
              </a:extLst>
            </p:cNvPr>
            <p:cNvSpPr txBox="1">
              <a:spLocks/>
            </p:cNvSpPr>
            <p:nvPr/>
          </p:nvSpPr>
          <p:spPr>
            <a:xfrm>
              <a:off x="334428" y="1296114"/>
              <a:ext cx="5980641" cy="692950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rmAutofit/>
            </a:bodyPr>
            <a:lstStyle>
              <a:lvl1pPr algn="l" defTabSz="457200" rtl="0" eaLnBrk="1" latinLnBrk="0" hangingPunct="1">
                <a:spcBef>
                  <a:spcPct val="0"/>
                </a:spcBef>
                <a:buNone/>
                <a:defRPr sz="3600" kern="1200">
                  <a:solidFill>
                    <a:schemeClr val="accent1"/>
                  </a:solidFill>
                  <a:latin typeface="+mj-lt"/>
                  <a:ea typeface="+mj-ea"/>
                  <a:cs typeface="+mj-cs"/>
                </a:defRPr>
              </a:lvl1pPr>
              <a:lvl2pPr eaLnBrk="1" hangingPunct="1">
                <a:defRPr>
                  <a:solidFill>
                    <a:schemeClr val="tx2"/>
                  </a:solidFill>
                </a:defRPr>
              </a:lvl2pPr>
              <a:lvl3pPr eaLnBrk="1" hangingPunct="1">
                <a:defRPr>
                  <a:solidFill>
                    <a:schemeClr val="tx2"/>
                  </a:solidFill>
                </a:defRPr>
              </a:lvl3pPr>
              <a:lvl4pPr eaLnBrk="1" hangingPunct="1">
                <a:defRPr>
                  <a:solidFill>
                    <a:schemeClr val="tx2"/>
                  </a:solidFill>
                </a:defRPr>
              </a:lvl4pPr>
              <a:lvl5pPr eaLnBrk="1" hangingPunct="1">
                <a:defRPr>
                  <a:solidFill>
                    <a:schemeClr val="tx2"/>
                  </a:solidFill>
                </a:defRPr>
              </a:lvl5pPr>
              <a:lvl6pPr eaLnBrk="1" hangingPunct="1">
                <a:defRPr>
                  <a:solidFill>
                    <a:schemeClr val="tx2"/>
                  </a:solidFill>
                </a:defRPr>
              </a:lvl6pPr>
              <a:lvl7pPr eaLnBrk="1" hangingPunct="1">
                <a:defRPr>
                  <a:solidFill>
                    <a:schemeClr val="tx2"/>
                  </a:solidFill>
                </a:defRPr>
              </a:lvl7pPr>
              <a:lvl8pPr eaLnBrk="1" hangingPunct="1">
                <a:defRPr>
                  <a:solidFill>
                    <a:schemeClr val="tx2"/>
                  </a:solidFill>
                </a:defRPr>
              </a:lvl8pPr>
              <a:lvl9pPr eaLnBrk="1" hangingPunct="1">
                <a:defRPr>
                  <a:solidFill>
                    <a:schemeClr val="tx2"/>
                  </a:solidFill>
                </a:defRPr>
              </a:lvl9pPr>
            </a:lstStyle>
            <a:p>
              <a:r>
                <a:rPr lang="en-US" sz="2400" dirty="0"/>
                <a:t>Carbon Disclosure Project (CDP)</a:t>
              </a:r>
            </a:p>
          </p:txBody>
        </p:sp>
        <p:sp>
          <p:nvSpPr>
            <p:cNvPr id="7" name="Content Placeholder 2">
              <a:extLst>
                <a:ext uri="{FF2B5EF4-FFF2-40B4-BE49-F238E27FC236}">
                  <a16:creationId xmlns:a16="http://schemas.microsoft.com/office/drawing/2014/main" id="{617C9F8B-8388-F9AB-F2CC-CD26F583D7D1}"/>
                </a:ext>
              </a:extLst>
            </p:cNvPr>
            <p:cNvSpPr txBox="1">
              <a:spLocks/>
            </p:cNvSpPr>
            <p:nvPr/>
          </p:nvSpPr>
          <p:spPr>
            <a:xfrm>
              <a:off x="326481" y="1675841"/>
              <a:ext cx="9685869" cy="74232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dirty="0"/>
                <a:t>The Carbon Disclosure Project (CDP) is a not-for-profit charity that runs the global disclosure system for investors, companies, cities, states and regions to manage their environmental impacts. 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3A8B574-1971-3E73-A75C-E29698AF83B2}"/>
              </a:ext>
            </a:extLst>
          </p:cNvPr>
          <p:cNvGrpSpPr/>
          <p:nvPr/>
        </p:nvGrpSpPr>
        <p:grpSpPr>
          <a:xfrm>
            <a:off x="330192" y="1877546"/>
            <a:ext cx="9533469" cy="1339157"/>
            <a:chOff x="330192" y="2513100"/>
            <a:chExt cx="9533469" cy="1339157"/>
          </a:xfrm>
        </p:grpSpPr>
        <p:sp>
          <p:nvSpPr>
            <p:cNvPr id="8" name="Title 1">
              <a:extLst>
                <a:ext uri="{FF2B5EF4-FFF2-40B4-BE49-F238E27FC236}">
                  <a16:creationId xmlns:a16="http://schemas.microsoft.com/office/drawing/2014/main" id="{E38B4275-80A3-0261-BA27-FAD334C5FEB1}"/>
                </a:ext>
              </a:extLst>
            </p:cNvPr>
            <p:cNvSpPr txBox="1">
              <a:spLocks/>
            </p:cNvSpPr>
            <p:nvPr/>
          </p:nvSpPr>
          <p:spPr>
            <a:xfrm>
              <a:off x="334428" y="2513100"/>
              <a:ext cx="3913719" cy="793872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rmAutofit/>
            </a:bodyPr>
            <a:lstStyle>
              <a:lvl1pPr algn="l" defTabSz="457200" rtl="0" eaLnBrk="1" latinLnBrk="0" hangingPunct="1">
                <a:spcBef>
                  <a:spcPct val="0"/>
                </a:spcBef>
                <a:buNone/>
                <a:defRPr sz="3600" kern="1200">
                  <a:solidFill>
                    <a:schemeClr val="accent1"/>
                  </a:solidFill>
                  <a:latin typeface="+mj-lt"/>
                  <a:ea typeface="+mj-ea"/>
                  <a:cs typeface="+mj-cs"/>
                </a:defRPr>
              </a:lvl1pPr>
              <a:lvl2pPr eaLnBrk="1" hangingPunct="1">
                <a:defRPr>
                  <a:solidFill>
                    <a:schemeClr val="tx2"/>
                  </a:solidFill>
                </a:defRPr>
              </a:lvl2pPr>
              <a:lvl3pPr eaLnBrk="1" hangingPunct="1">
                <a:defRPr>
                  <a:solidFill>
                    <a:schemeClr val="tx2"/>
                  </a:solidFill>
                </a:defRPr>
              </a:lvl3pPr>
              <a:lvl4pPr eaLnBrk="1" hangingPunct="1">
                <a:defRPr>
                  <a:solidFill>
                    <a:schemeClr val="tx2"/>
                  </a:solidFill>
                </a:defRPr>
              </a:lvl4pPr>
              <a:lvl5pPr eaLnBrk="1" hangingPunct="1">
                <a:defRPr>
                  <a:solidFill>
                    <a:schemeClr val="tx2"/>
                  </a:solidFill>
                </a:defRPr>
              </a:lvl5pPr>
              <a:lvl6pPr eaLnBrk="1" hangingPunct="1">
                <a:defRPr>
                  <a:solidFill>
                    <a:schemeClr val="tx2"/>
                  </a:solidFill>
                </a:defRPr>
              </a:lvl6pPr>
              <a:lvl7pPr eaLnBrk="1" hangingPunct="1">
                <a:defRPr>
                  <a:solidFill>
                    <a:schemeClr val="tx2"/>
                  </a:solidFill>
                </a:defRPr>
              </a:lvl7pPr>
              <a:lvl8pPr eaLnBrk="1" hangingPunct="1">
                <a:defRPr>
                  <a:solidFill>
                    <a:schemeClr val="tx2"/>
                  </a:solidFill>
                </a:defRPr>
              </a:lvl8pPr>
              <a:lvl9pPr eaLnBrk="1" hangingPunct="1">
                <a:defRPr>
                  <a:solidFill>
                    <a:schemeClr val="tx2"/>
                  </a:solidFill>
                </a:defRPr>
              </a:lvl9pPr>
            </a:lstStyle>
            <a:p>
              <a:r>
                <a:rPr lang="en-US" sz="2400" dirty="0"/>
                <a:t>Carbon Offsetting</a:t>
              </a:r>
            </a:p>
          </p:txBody>
        </p:sp>
        <p:sp>
          <p:nvSpPr>
            <p:cNvPr id="9" name="Content Placeholder 2">
              <a:extLst>
                <a:ext uri="{FF2B5EF4-FFF2-40B4-BE49-F238E27FC236}">
                  <a16:creationId xmlns:a16="http://schemas.microsoft.com/office/drawing/2014/main" id="{E833C0F2-3AFD-63EE-6EBC-25A2F0725463}"/>
                </a:ext>
              </a:extLst>
            </p:cNvPr>
            <p:cNvSpPr txBox="1">
              <a:spLocks/>
            </p:cNvSpPr>
            <p:nvPr/>
          </p:nvSpPr>
          <p:spPr>
            <a:xfrm>
              <a:off x="330192" y="2890232"/>
              <a:ext cx="9533469" cy="96202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dirty="0"/>
                <a:t>A way to balance your greenhouse gas emissions by investing in projects that reduce or remove carbon dioxide from the atmosphere elsewhere, often purchased as credits that are equivalent to 1 metric ton of CO2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DEA2578-12C2-2B30-7777-5286ED79FBBF}"/>
              </a:ext>
            </a:extLst>
          </p:cNvPr>
          <p:cNvGrpSpPr/>
          <p:nvPr/>
        </p:nvGrpSpPr>
        <p:grpSpPr>
          <a:xfrm>
            <a:off x="338139" y="3089460"/>
            <a:ext cx="8952441" cy="1128712"/>
            <a:chOff x="330192" y="3844389"/>
            <a:chExt cx="8952441" cy="1128712"/>
          </a:xfrm>
        </p:grpSpPr>
        <p:sp>
          <p:nvSpPr>
            <p:cNvPr id="4" name="Title 1">
              <a:extLst>
                <a:ext uri="{FF2B5EF4-FFF2-40B4-BE49-F238E27FC236}">
                  <a16:creationId xmlns:a16="http://schemas.microsoft.com/office/drawing/2014/main" id="{267D8FDE-A547-AF3F-53FF-0035A76F1C7A}"/>
                </a:ext>
              </a:extLst>
            </p:cNvPr>
            <p:cNvSpPr txBox="1">
              <a:spLocks/>
            </p:cNvSpPr>
            <p:nvPr/>
          </p:nvSpPr>
          <p:spPr>
            <a:xfrm>
              <a:off x="334428" y="3844389"/>
              <a:ext cx="2618321" cy="752475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rmAutofit/>
            </a:bodyPr>
            <a:lstStyle>
              <a:lvl1pPr algn="l" defTabSz="457200" rtl="0" eaLnBrk="1" latinLnBrk="0" hangingPunct="1">
                <a:spcBef>
                  <a:spcPct val="0"/>
                </a:spcBef>
                <a:buNone/>
                <a:defRPr sz="3600" kern="1200">
                  <a:solidFill>
                    <a:schemeClr val="accent1"/>
                  </a:solidFill>
                  <a:latin typeface="+mj-lt"/>
                  <a:ea typeface="+mj-ea"/>
                  <a:cs typeface="+mj-cs"/>
                </a:defRPr>
              </a:lvl1pPr>
              <a:lvl2pPr eaLnBrk="1" hangingPunct="1">
                <a:defRPr>
                  <a:solidFill>
                    <a:schemeClr val="tx2"/>
                  </a:solidFill>
                </a:defRPr>
              </a:lvl2pPr>
              <a:lvl3pPr eaLnBrk="1" hangingPunct="1">
                <a:defRPr>
                  <a:solidFill>
                    <a:schemeClr val="tx2"/>
                  </a:solidFill>
                </a:defRPr>
              </a:lvl3pPr>
              <a:lvl4pPr eaLnBrk="1" hangingPunct="1">
                <a:defRPr>
                  <a:solidFill>
                    <a:schemeClr val="tx2"/>
                  </a:solidFill>
                </a:defRPr>
              </a:lvl4pPr>
              <a:lvl5pPr eaLnBrk="1" hangingPunct="1">
                <a:defRPr>
                  <a:solidFill>
                    <a:schemeClr val="tx2"/>
                  </a:solidFill>
                </a:defRPr>
              </a:lvl5pPr>
              <a:lvl6pPr eaLnBrk="1" hangingPunct="1">
                <a:defRPr>
                  <a:solidFill>
                    <a:schemeClr val="tx2"/>
                  </a:solidFill>
                </a:defRPr>
              </a:lvl6pPr>
              <a:lvl7pPr eaLnBrk="1" hangingPunct="1">
                <a:defRPr>
                  <a:solidFill>
                    <a:schemeClr val="tx2"/>
                  </a:solidFill>
                </a:defRPr>
              </a:lvl7pPr>
              <a:lvl8pPr eaLnBrk="1" hangingPunct="1">
                <a:defRPr>
                  <a:solidFill>
                    <a:schemeClr val="tx2"/>
                  </a:solidFill>
                </a:defRPr>
              </a:lvl8pPr>
              <a:lvl9pPr eaLnBrk="1" hangingPunct="1">
                <a:defRPr>
                  <a:solidFill>
                    <a:schemeClr val="tx2"/>
                  </a:solidFill>
                </a:defRPr>
              </a:lvl9pPr>
            </a:lstStyle>
            <a:p>
              <a:r>
                <a:rPr lang="en-US" sz="2400" dirty="0"/>
                <a:t>CyberVadis</a:t>
              </a:r>
              <a:endParaRPr lang="en-US" sz="2800" dirty="0"/>
            </a:p>
          </p:txBody>
        </p:sp>
        <p:sp>
          <p:nvSpPr>
            <p:cNvPr id="12" name="Content Placeholder 2">
              <a:extLst>
                <a:ext uri="{FF2B5EF4-FFF2-40B4-BE49-F238E27FC236}">
                  <a16:creationId xmlns:a16="http://schemas.microsoft.com/office/drawing/2014/main" id="{86A9E3D7-2638-07B7-951C-C1A94CA4D4B4}"/>
                </a:ext>
              </a:extLst>
            </p:cNvPr>
            <p:cNvSpPr txBox="1">
              <a:spLocks/>
            </p:cNvSpPr>
            <p:nvPr/>
          </p:nvSpPr>
          <p:spPr>
            <a:xfrm>
              <a:off x="330192" y="4220626"/>
              <a:ext cx="8952441" cy="75247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dirty="0"/>
                <a:t>CyberVadis is a platform developed by EcoVadis. This is a third-party verification platform used to assess a company’s cybersecurity risks across the supply chain.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F74690C-72F6-DB2D-3581-26DC5A063344}"/>
              </a:ext>
            </a:extLst>
          </p:cNvPr>
          <p:cNvGrpSpPr/>
          <p:nvPr/>
        </p:nvGrpSpPr>
        <p:grpSpPr>
          <a:xfrm>
            <a:off x="330192" y="4035803"/>
            <a:ext cx="9133418" cy="1134224"/>
            <a:chOff x="330192" y="4913560"/>
            <a:chExt cx="9133418" cy="1134224"/>
          </a:xfrm>
        </p:grpSpPr>
        <p:sp>
          <p:nvSpPr>
            <p:cNvPr id="14" name="Title 1">
              <a:extLst>
                <a:ext uri="{FF2B5EF4-FFF2-40B4-BE49-F238E27FC236}">
                  <a16:creationId xmlns:a16="http://schemas.microsoft.com/office/drawing/2014/main" id="{156353BB-9FEF-6E60-BD5C-47E41A10F9EE}"/>
                </a:ext>
              </a:extLst>
            </p:cNvPr>
            <p:cNvSpPr txBox="1">
              <a:spLocks/>
            </p:cNvSpPr>
            <p:nvPr/>
          </p:nvSpPr>
          <p:spPr>
            <a:xfrm>
              <a:off x="330192" y="4913560"/>
              <a:ext cx="1961095" cy="752475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rmAutofit/>
            </a:bodyPr>
            <a:lstStyle>
              <a:lvl1pPr algn="l" defTabSz="457200" rtl="0" eaLnBrk="1" latinLnBrk="0" hangingPunct="1">
                <a:spcBef>
                  <a:spcPct val="0"/>
                </a:spcBef>
                <a:buNone/>
                <a:defRPr sz="3600" kern="1200">
                  <a:solidFill>
                    <a:schemeClr val="accent1"/>
                  </a:solidFill>
                  <a:latin typeface="+mj-lt"/>
                  <a:ea typeface="+mj-ea"/>
                  <a:cs typeface="+mj-cs"/>
                </a:defRPr>
              </a:lvl1pPr>
              <a:lvl2pPr eaLnBrk="1" hangingPunct="1">
                <a:defRPr>
                  <a:solidFill>
                    <a:schemeClr val="tx2"/>
                  </a:solidFill>
                </a:defRPr>
              </a:lvl2pPr>
              <a:lvl3pPr eaLnBrk="1" hangingPunct="1">
                <a:defRPr>
                  <a:solidFill>
                    <a:schemeClr val="tx2"/>
                  </a:solidFill>
                </a:defRPr>
              </a:lvl3pPr>
              <a:lvl4pPr eaLnBrk="1" hangingPunct="1">
                <a:defRPr>
                  <a:solidFill>
                    <a:schemeClr val="tx2"/>
                  </a:solidFill>
                </a:defRPr>
              </a:lvl4pPr>
              <a:lvl5pPr eaLnBrk="1" hangingPunct="1">
                <a:defRPr>
                  <a:solidFill>
                    <a:schemeClr val="tx2"/>
                  </a:solidFill>
                </a:defRPr>
              </a:lvl5pPr>
              <a:lvl6pPr eaLnBrk="1" hangingPunct="1">
                <a:defRPr>
                  <a:solidFill>
                    <a:schemeClr val="tx2"/>
                  </a:solidFill>
                </a:defRPr>
              </a:lvl6pPr>
              <a:lvl7pPr eaLnBrk="1" hangingPunct="1">
                <a:defRPr>
                  <a:solidFill>
                    <a:schemeClr val="tx2"/>
                  </a:solidFill>
                </a:defRPr>
              </a:lvl7pPr>
              <a:lvl8pPr eaLnBrk="1" hangingPunct="1">
                <a:defRPr>
                  <a:solidFill>
                    <a:schemeClr val="tx2"/>
                  </a:solidFill>
                </a:defRPr>
              </a:lvl8pPr>
              <a:lvl9pPr eaLnBrk="1" hangingPunct="1">
                <a:defRPr>
                  <a:solidFill>
                    <a:schemeClr val="tx2"/>
                  </a:solidFill>
                </a:defRPr>
              </a:lvl9pPr>
            </a:lstStyle>
            <a:p>
              <a:r>
                <a:rPr lang="en-US" sz="2400" dirty="0"/>
                <a:t>EcoVadis</a:t>
              </a:r>
            </a:p>
          </p:txBody>
        </p:sp>
        <p:sp>
          <p:nvSpPr>
            <p:cNvPr id="15" name="Content Placeholder 2">
              <a:extLst>
                <a:ext uri="{FF2B5EF4-FFF2-40B4-BE49-F238E27FC236}">
                  <a16:creationId xmlns:a16="http://schemas.microsoft.com/office/drawing/2014/main" id="{23852AB7-D978-FFD1-5B94-DFD1E9857C2D}"/>
                </a:ext>
              </a:extLst>
            </p:cNvPr>
            <p:cNvSpPr txBox="1">
              <a:spLocks/>
            </p:cNvSpPr>
            <p:nvPr/>
          </p:nvSpPr>
          <p:spPr>
            <a:xfrm>
              <a:off x="330192" y="5295308"/>
              <a:ext cx="9133418" cy="752476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dirty="0"/>
                <a:t>EcoVadis is a global evidence-based platform that assess companies on their Environmental, Social and Governance (ESG) performance across the supply chain. </a:t>
              </a:r>
            </a:p>
            <a:p>
              <a:endParaRPr lang="en-US" sz="1600" dirty="0"/>
            </a:p>
          </p:txBody>
        </p:sp>
      </p:grpSp>
      <p:sp>
        <p:nvSpPr>
          <p:cNvPr id="20" name="Title 1">
            <a:extLst>
              <a:ext uri="{FF2B5EF4-FFF2-40B4-BE49-F238E27FC236}">
                <a16:creationId xmlns:a16="http://schemas.microsoft.com/office/drawing/2014/main" id="{4904F012-2E0D-5DF3-8379-9193553F3109}"/>
              </a:ext>
            </a:extLst>
          </p:cNvPr>
          <p:cNvSpPr txBox="1">
            <a:spLocks/>
          </p:cNvSpPr>
          <p:nvPr/>
        </p:nvSpPr>
        <p:spPr>
          <a:xfrm>
            <a:off x="330192" y="4957057"/>
            <a:ext cx="6498339" cy="7524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400" dirty="0"/>
              <a:t>Environmental Impact Reports (EIRs)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398086DE-6BE2-122C-0B9D-5BE142F27196}"/>
              </a:ext>
            </a:extLst>
          </p:cNvPr>
          <p:cNvSpPr txBox="1">
            <a:spLocks/>
          </p:cNvSpPr>
          <p:nvPr/>
        </p:nvSpPr>
        <p:spPr>
          <a:xfrm>
            <a:off x="338139" y="5338806"/>
            <a:ext cx="8082288" cy="7524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A detailed document required by law analyzing significant environmental effects of proposed development projects or plans.</a:t>
            </a:r>
          </a:p>
          <a:p>
            <a:endParaRPr lang="en-US" sz="1600" dirty="0"/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3DC4E948-B15D-FD34-F82A-735CB81DF0A3}"/>
              </a:ext>
            </a:extLst>
          </p:cNvPr>
          <p:cNvSpPr txBox="1">
            <a:spLocks/>
          </p:cNvSpPr>
          <p:nvPr/>
        </p:nvSpPr>
        <p:spPr>
          <a:xfrm>
            <a:off x="338139" y="5897889"/>
            <a:ext cx="4652961" cy="54206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400" dirty="0"/>
              <a:t>Global Reporting Initiative (GRI)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607CD96A-D0CC-953B-86F9-2786883BCD1E}"/>
              </a:ext>
            </a:extLst>
          </p:cNvPr>
          <p:cNvSpPr txBox="1">
            <a:spLocks/>
          </p:cNvSpPr>
          <p:nvPr/>
        </p:nvSpPr>
        <p:spPr>
          <a:xfrm>
            <a:off x="338139" y="6271127"/>
            <a:ext cx="8952441" cy="7524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A sustainability reporting standard that promotes standardized sustainability disclosure</a:t>
            </a:r>
          </a:p>
        </p:txBody>
      </p:sp>
    </p:spTree>
    <p:extLst>
      <p:ext uri="{BB962C8B-B14F-4D97-AF65-F5344CB8AC3E}">
        <p14:creationId xmlns:p14="http://schemas.microsoft.com/office/powerpoint/2010/main" val="2727819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7FE186-7313-A042-C652-776D378C1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90663" y="6069937"/>
            <a:ext cx="683339" cy="365125"/>
          </a:xfrm>
        </p:spPr>
        <p:txBody>
          <a:bodyPr/>
          <a:lstStyle/>
          <a:p>
            <a:fld id="{BC892D88-99E9-4EE3-8866-72C16C155F2C}" type="slidenum">
              <a:rPr lang="en-US" smtClean="0"/>
              <a:t>3</a:t>
            </a:fld>
            <a:endParaRPr lang="en-US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F32AA2D6-A0B8-DBB6-E06E-FFE93E0C4BB6}"/>
              </a:ext>
            </a:extLst>
          </p:cNvPr>
          <p:cNvSpPr txBox="1">
            <a:spLocks/>
          </p:cNvSpPr>
          <p:nvPr/>
        </p:nvSpPr>
        <p:spPr>
          <a:xfrm>
            <a:off x="319057" y="168839"/>
            <a:ext cx="5973696" cy="7524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400" dirty="0"/>
              <a:t>Global Warming Potential (GWP)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3096A33B-934A-ACDC-117A-71BDA6843CDA}"/>
              </a:ext>
            </a:extLst>
          </p:cNvPr>
          <p:cNvSpPr txBox="1">
            <a:spLocks/>
          </p:cNvSpPr>
          <p:nvPr/>
        </p:nvSpPr>
        <p:spPr>
          <a:xfrm>
            <a:off x="319057" y="547172"/>
            <a:ext cx="7806440" cy="4857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Used to compare the total warming impact of different greenhouse gases</a:t>
            </a: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06499222-0643-C0E5-0AC6-83F8EF2B133F}"/>
              </a:ext>
            </a:extLst>
          </p:cNvPr>
          <p:cNvSpPr txBox="1">
            <a:spLocks/>
          </p:cNvSpPr>
          <p:nvPr/>
        </p:nvSpPr>
        <p:spPr>
          <a:xfrm>
            <a:off x="319057" y="873944"/>
            <a:ext cx="9756987" cy="71946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400" dirty="0"/>
              <a:t>Green Certificates or Renewable Energy Credits (RECs)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DAD7267B-2401-9A03-B6F7-23014C611C85}"/>
              </a:ext>
            </a:extLst>
          </p:cNvPr>
          <p:cNvSpPr txBox="1">
            <a:spLocks/>
          </p:cNvSpPr>
          <p:nvPr/>
        </p:nvSpPr>
        <p:spPr>
          <a:xfrm>
            <a:off x="319057" y="1258147"/>
            <a:ext cx="9604760" cy="7083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Represent proof that 1 megawatt-hour (MWh) of electricity was generated from a renewable energy resource and fed into the grid</a:t>
            </a:r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F58DC7FE-FDE3-AF85-1BB0-4EF7891249E1}"/>
              </a:ext>
            </a:extLst>
          </p:cNvPr>
          <p:cNvSpPr txBox="1">
            <a:spLocks/>
          </p:cNvSpPr>
          <p:nvPr/>
        </p:nvSpPr>
        <p:spPr>
          <a:xfrm>
            <a:off x="319057" y="1818613"/>
            <a:ext cx="3295226" cy="7524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400" dirty="0"/>
              <a:t>Green Energy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0B38316B-A330-B353-9AB7-043751C570BE}"/>
              </a:ext>
            </a:extLst>
          </p:cNvPr>
          <p:cNvSpPr txBox="1">
            <a:spLocks/>
          </p:cNvSpPr>
          <p:nvPr/>
        </p:nvSpPr>
        <p:spPr>
          <a:xfrm>
            <a:off x="319057" y="2189023"/>
            <a:ext cx="3446993" cy="5048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Renewable energy </a:t>
            </a:r>
          </a:p>
        </p:txBody>
      </p:sp>
      <p:sp>
        <p:nvSpPr>
          <p:cNvPr id="26" name="Title 1">
            <a:extLst>
              <a:ext uri="{FF2B5EF4-FFF2-40B4-BE49-F238E27FC236}">
                <a16:creationId xmlns:a16="http://schemas.microsoft.com/office/drawing/2014/main" id="{9CFB089F-3D76-7B84-D225-6A928C4FE1D4}"/>
              </a:ext>
            </a:extLst>
          </p:cNvPr>
          <p:cNvSpPr txBox="1">
            <a:spLocks/>
          </p:cNvSpPr>
          <p:nvPr/>
        </p:nvSpPr>
        <p:spPr>
          <a:xfrm>
            <a:off x="319057" y="2530880"/>
            <a:ext cx="4414308" cy="7524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400" dirty="0"/>
              <a:t>Greenhouse Gas (GHG)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F300D505-A7FD-DFF0-5446-1C0103F3B211}"/>
              </a:ext>
            </a:extLst>
          </p:cNvPr>
          <p:cNvSpPr txBox="1">
            <a:spLocks/>
          </p:cNvSpPr>
          <p:nvPr/>
        </p:nvSpPr>
        <p:spPr>
          <a:xfrm>
            <a:off x="319057" y="2924420"/>
            <a:ext cx="7593080" cy="6456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Gases that heat up the earth’s atmosphere by absorbing infrared radiation</a:t>
            </a:r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DCC95786-85E8-C32A-CF4D-B24C2DA5D971}"/>
              </a:ext>
            </a:extLst>
          </p:cNvPr>
          <p:cNvSpPr txBox="1">
            <a:spLocks/>
          </p:cNvSpPr>
          <p:nvPr/>
        </p:nvSpPr>
        <p:spPr>
          <a:xfrm>
            <a:off x="319057" y="3283355"/>
            <a:ext cx="8596668" cy="5996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400" dirty="0"/>
              <a:t>Greenhouse Gas Protocol (GHG Protocol)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B0B4C05E-23D0-8D46-A3E4-A82477136B1F}"/>
              </a:ext>
            </a:extLst>
          </p:cNvPr>
          <p:cNvSpPr txBox="1">
            <a:spLocks/>
          </p:cNvSpPr>
          <p:nvPr/>
        </p:nvSpPr>
        <p:spPr>
          <a:xfrm>
            <a:off x="319059" y="3676895"/>
            <a:ext cx="8954943" cy="6456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The world’s most widely used standardized framework for measuring, managing, and reporting greenhouse gas emission</a:t>
            </a:r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id="{C46DE1C5-C955-299C-F52A-3E80FBD58FE2}"/>
              </a:ext>
            </a:extLst>
          </p:cNvPr>
          <p:cNvSpPr txBox="1">
            <a:spLocks/>
          </p:cNvSpPr>
          <p:nvPr/>
        </p:nvSpPr>
        <p:spPr>
          <a:xfrm>
            <a:off x="319057" y="4223689"/>
            <a:ext cx="5019742" cy="54646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400" dirty="0"/>
              <a:t>Green Project Technologies</a:t>
            </a:r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CAC4B868-614B-D2A4-04EF-E9DA512BAFEC}"/>
              </a:ext>
            </a:extLst>
          </p:cNvPr>
          <p:cNvSpPr txBox="1">
            <a:spLocks/>
          </p:cNvSpPr>
          <p:nvPr/>
        </p:nvSpPr>
        <p:spPr>
          <a:xfrm>
            <a:off x="319057" y="4600228"/>
            <a:ext cx="7986743" cy="6456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An intuitive web-based platform that helps enterprises measure, manage and reduce emissions across their operations and supply chains.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AA3C4453-9366-A0CD-978E-86A48CC78C9B}"/>
              </a:ext>
            </a:extLst>
          </p:cNvPr>
          <p:cNvSpPr txBox="1">
            <a:spLocks/>
          </p:cNvSpPr>
          <p:nvPr/>
        </p:nvSpPr>
        <p:spPr>
          <a:xfrm>
            <a:off x="319057" y="5147323"/>
            <a:ext cx="4414308" cy="7524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400" dirty="0"/>
              <a:t>Life Cycle Assessment (LCA)</a:t>
            </a:r>
          </a:p>
        </p:txBody>
      </p: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099AAF75-F255-C11A-E2B1-1B75C98AC3AB}"/>
              </a:ext>
            </a:extLst>
          </p:cNvPr>
          <p:cNvSpPr txBox="1">
            <a:spLocks/>
          </p:cNvSpPr>
          <p:nvPr/>
        </p:nvSpPr>
        <p:spPr>
          <a:xfrm>
            <a:off x="319057" y="5523560"/>
            <a:ext cx="5799668" cy="4697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Measures the environmental impact of a single product</a:t>
            </a:r>
          </a:p>
        </p:txBody>
      </p:sp>
      <p:sp>
        <p:nvSpPr>
          <p:cNvPr id="39" name="Title 1">
            <a:extLst>
              <a:ext uri="{FF2B5EF4-FFF2-40B4-BE49-F238E27FC236}">
                <a16:creationId xmlns:a16="http://schemas.microsoft.com/office/drawing/2014/main" id="{861B3363-0936-9930-1CC4-864B1A558D52}"/>
              </a:ext>
            </a:extLst>
          </p:cNvPr>
          <p:cNvSpPr txBox="1">
            <a:spLocks/>
          </p:cNvSpPr>
          <p:nvPr/>
        </p:nvSpPr>
        <p:spPr>
          <a:xfrm>
            <a:off x="316270" y="5853805"/>
            <a:ext cx="6417906" cy="52879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400" dirty="0"/>
              <a:t>Pharmaceutical Supply Chain Initiative (PSCI)</a:t>
            </a:r>
          </a:p>
        </p:txBody>
      </p:sp>
      <p:sp>
        <p:nvSpPr>
          <p:cNvPr id="40" name="Content Placeholder 2">
            <a:extLst>
              <a:ext uri="{FF2B5EF4-FFF2-40B4-BE49-F238E27FC236}">
                <a16:creationId xmlns:a16="http://schemas.microsoft.com/office/drawing/2014/main" id="{282FBECA-6581-2123-F144-6EA3E040358C}"/>
              </a:ext>
            </a:extLst>
          </p:cNvPr>
          <p:cNvSpPr txBox="1">
            <a:spLocks/>
          </p:cNvSpPr>
          <p:nvPr/>
        </p:nvSpPr>
        <p:spPr>
          <a:xfrm>
            <a:off x="316270" y="6251917"/>
            <a:ext cx="7247468" cy="4283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Pharmaceutical company initiative to promote value chain sustainability</a:t>
            </a:r>
          </a:p>
        </p:txBody>
      </p:sp>
    </p:spTree>
    <p:extLst>
      <p:ext uri="{BB962C8B-B14F-4D97-AF65-F5344CB8AC3E}">
        <p14:creationId xmlns:p14="http://schemas.microsoft.com/office/powerpoint/2010/main" val="2158260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082127-09B1-3B0A-F3DD-2AE6689283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6C413B-8DC9-754E-3A76-194CEA74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2D88-99E9-4EE3-8866-72C16C155F2C}" type="slidenum">
              <a:rPr lang="en-US" smtClean="0"/>
              <a:t>4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97C64F8-63F5-F624-CE32-00B526CC2D94}"/>
              </a:ext>
            </a:extLst>
          </p:cNvPr>
          <p:cNvSpPr txBox="1">
            <a:spLocks/>
          </p:cNvSpPr>
          <p:nvPr/>
        </p:nvSpPr>
        <p:spPr>
          <a:xfrm>
            <a:off x="401100" y="187268"/>
            <a:ext cx="6885519" cy="7524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400" dirty="0"/>
              <a:t>Science Based Targets Initiative (SBTi)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088BF617-1E1A-1B4E-599A-098730FF01BE}"/>
              </a:ext>
            </a:extLst>
          </p:cNvPr>
          <p:cNvSpPr txBox="1">
            <a:spLocks/>
          </p:cNvSpPr>
          <p:nvPr/>
        </p:nvSpPr>
        <p:spPr>
          <a:xfrm>
            <a:off x="401100" y="563505"/>
            <a:ext cx="9466793" cy="7890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Science Based Targets initiative is a corporate climate action organization that enables companies and financial institutions worldwide to play their part in combating the climate crisis. </a:t>
            </a:r>
          </a:p>
        </p:txBody>
      </p:sp>
      <p:sp>
        <p:nvSpPr>
          <p:cNvPr id="27" name="Title 1">
            <a:extLst>
              <a:ext uri="{FF2B5EF4-FFF2-40B4-BE49-F238E27FC236}">
                <a16:creationId xmlns:a16="http://schemas.microsoft.com/office/drawing/2014/main" id="{2901A47A-1411-41E7-632A-68B42E37DF73}"/>
              </a:ext>
            </a:extLst>
          </p:cNvPr>
          <p:cNvSpPr txBox="1">
            <a:spLocks/>
          </p:cNvSpPr>
          <p:nvPr/>
        </p:nvSpPr>
        <p:spPr>
          <a:xfrm>
            <a:off x="401100" y="1141827"/>
            <a:ext cx="3691535" cy="5513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400" dirty="0"/>
              <a:t>Scope 1 Emissions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E0BBAC30-B505-B689-6862-48D4020129FD}"/>
              </a:ext>
            </a:extLst>
          </p:cNvPr>
          <p:cNvSpPr txBox="1">
            <a:spLocks/>
          </p:cNvSpPr>
          <p:nvPr/>
        </p:nvSpPr>
        <p:spPr>
          <a:xfrm>
            <a:off x="401100" y="1548397"/>
            <a:ext cx="9339661" cy="7353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Direct greenhouse gas (GHG) emissions released into the atmosphere from sources owned or controlled by an organization</a:t>
            </a:r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E7D88916-8F75-305B-FF57-346C91B2B186}"/>
              </a:ext>
            </a:extLst>
          </p:cNvPr>
          <p:cNvSpPr txBox="1">
            <a:spLocks/>
          </p:cNvSpPr>
          <p:nvPr/>
        </p:nvSpPr>
        <p:spPr>
          <a:xfrm>
            <a:off x="401100" y="2104696"/>
            <a:ext cx="3526004" cy="51830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400" dirty="0"/>
              <a:t>Scope 2 Emissions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E2D93CA0-3A20-07D9-1D90-5AD711B89CC7}"/>
              </a:ext>
            </a:extLst>
          </p:cNvPr>
          <p:cNvSpPr txBox="1">
            <a:spLocks/>
          </p:cNvSpPr>
          <p:nvPr/>
        </p:nvSpPr>
        <p:spPr>
          <a:xfrm>
            <a:off x="401100" y="2491356"/>
            <a:ext cx="9019122" cy="6256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Indirect greenhouse gas emissions resulting from the generation of purchased electricity, steam, heat, or cooling consumed by a company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6AAA5121-BC6F-3240-0F9C-579BB6C0DF66}"/>
              </a:ext>
            </a:extLst>
          </p:cNvPr>
          <p:cNvSpPr txBox="1">
            <a:spLocks/>
          </p:cNvSpPr>
          <p:nvPr/>
        </p:nvSpPr>
        <p:spPr>
          <a:xfrm>
            <a:off x="401099" y="3034505"/>
            <a:ext cx="3526005" cy="65477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400" dirty="0"/>
              <a:t>Scope 3 Emissions</a:t>
            </a:r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6498491F-9379-7799-1F6F-E18046E4B080}"/>
              </a:ext>
            </a:extLst>
          </p:cNvPr>
          <p:cNvSpPr txBox="1">
            <a:spLocks/>
          </p:cNvSpPr>
          <p:nvPr/>
        </p:nvSpPr>
        <p:spPr>
          <a:xfrm>
            <a:off x="401099" y="3447294"/>
            <a:ext cx="8903872" cy="7092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Indirect greenhouse gases produced across a company’s value chain, excluding those from owned/controlled sources (Scope 1) or purchased energy (Scope 2) Ex. Raw materials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4F06A395-37CD-5C50-B7B7-2E80FCBAF8DF}"/>
              </a:ext>
            </a:extLst>
          </p:cNvPr>
          <p:cNvSpPr txBox="1">
            <a:spLocks/>
          </p:cNvSpPr>
          <p:nvPr/>
        </p:nvSpPr>
        <p:spPr>
          <a:xfrm>
            <a:off x="401099" y="4011844"/>
            <a:ext cx="6304494" cy="47100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400" dirty="0"/>
              <a:t>Secaro (formerly M2030/Manufacture 2030)</a:t>
            </a:r>
          </a:p>
        </p:txBody>
      </p:sp>
      <p:sp>
        <p:nvSpPr>
          <p:cNvPr id="46" name="Content Placeholder 2">
            <a:extLst>
              <a:ext uri="{FF2B5EF4-FFF2-40B4-BE49-F238E27FC236}">
                <a16:creationId xmlns:a16="http://schemas.microsoft.com/office/drawing/2014/main" id="{0BE82812-4BD5-6561-D9C5-5EEA4F5FEA5F}"/>
              </a:ext>
            </a:extLst>
          </p:cNvPr>
          <p:cNvSpPr txBox="1">
            <a:spLocks/>
          </p:cNvSpPr>
          <p:nvPr/>
        </p:nvSpPr>
        <p:spPr>
          <a:xfrm>
            <a:off x="401099" y="4425695"/>
            <a:ext cx="5341524" cy="6256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A supply chain sustainability intelligence network</a:t>
            </a:r>
          </a:p>
        </p:txBody>
      </p:sp>
      <p:sp>
        <p:nvSpPr>
          <p:cNvPr id="48" name="Title 1">
            <a:extLst>
              <a:ext uri="{FF2B5EF4-FFF2-40B4-BE49-F238E27FC236}">
                <a16:creationId xmlns:a16="http://schemas.microsoft.com/office/drawing/2014/main" id="{BE6A3809-A2A1-5E8D-F239-AF44AD5EE40A}"/>
              </a:ext>
            </a:extLst>
          </p:cNvPr>
          <p:cNvSpPr txBox="1">
            <a:spLocks/>
          </p:cNvSpPr>
          <p:nvPr/>
        </p:nvSpPr>
        <p:spPr>
          <a:xfrm>
            <a:off x="401098" y="4767396"/>
            <a:ext cx="2618326" cy="62565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400" dirty="0"/>
              <a:t>Sustainability</a:t>
            </a:r>
            <a:endParaRPr lang="en-US" sz="2800" dirty="0"/>
          </a:p>
        </p:txBody>
      </p:sp>
      <p:sp>
        <p:nvSpPr>
          <p:cNvPr id="49" name="Content Placeholder 2">
            <a:extLst>
              <a:ext uri="{FF2B5EF4-FFF2-40B4-BE49-F238E27FC236}">
                <a16:creationId xmlns:a16="http://schemas.microsoft.com/office/drawing/2014/main" id="{293D8FBE-2200-1F39-9E3F-127F590C4AE8}"/>
              </a:ext>
            </a:extLst>
          </p:cNvPr>
          <p:cNvSpPr txBox="1">
            <a:spLocks/>
          </p:cNvSpPr>
          <p:nvPr/>
        </p:nvSpPr>
        <p:spPr>
          <a:xfrm>
            <a:off x="401097" y="5110570"/>
            <a:ext cx="9600144" cy="98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Ability to maintain or support a process continuously over time. Preventing the depletion of natural or physical resources, so that they will remain available for the long term.</a:t>
            </a:r>
          </a:p>
        </p:txBody>
      </p:sp>
      <p:sp>
        <p:nvSpPr>
          <p:cNvPr id="51" name="Title 1">
            <a:extLst>
              <a:ext uri="{FF2B5EF4-FFF2-40B4-BE49-F238E27FC236}">
                <a16:creationId xmlns:a16="http://schemas.microsoft.com/office/drawing/2014/main" id="{44F6261E-5505-AC7F-A60A-860C484F6110}"/>
              </a:ext>
            </a:extLst>
          </p:cNvPr>
          <p:cNvSpPr txBox="1">
            <a:spLocks/>
          </p:cNvSpPr>
          <p:nvPr/>
        </p:nvSpPr>
        <p:spPr>
          <a:xfrm>
            <a:off x="401096" y="5662161"/>
            <a:ext cx="4650354" cy="62217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400" dirty="0"/>
              <a:t>Together for Sustainability (</a:t>
            </a:r>
            <a:r>
              <a:rPr lang="en-US" sz="2400" dirty="0" err="1"/>
              <a:t>TfS</a:t>
            </a:r>
            <a:r>
              <a:rPr lang="en-US" sz="2400" dirty="0"/>
              <a:t>)</a:t>
            </a:r>
          </a:p>
        </p:txBody>
      </p:sp>
      <p:sp>
        <p:nvSpPr>
          <p:cNvPr id="52" name="Content Placeholder 2">
            <a:extLst>
              <a:ext uri="{FF2B5EF4-FFF2-40B4-BE49-F238E27FC236}">
                <a16:creationId xmlns:a16="http://schemas.microsoft.com/office/drawing/2014/main" id="{39FD6FE6-6891-5EAC-0A87-617363F5CF7B}"/>
              </a:ext>
            </a:extLst>
          </p:cNvPr>
          <p:cNvSpPr txBox="1">
            <a:spLocks/>
          </p:cNvSpPr>
          <p:nvPr/>
        </p:nvSpPr>
        <p:spPr>
          <a:xfrm>
            <a:off x="401095" y="6070334"/>
            <a:ext cx="8685752" cy="7092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Initiative founded by chemical companies to assess, audit, and improve sustainability performance within global chemical supply chains</a:t>
            </a:r>
          </a:p>
        </p:txBody>
      </p:sp>
    </p:spTree>
    <p:extLst>
      <p:ext uri="{BB962C8B-B14F-4D97-AF65-F5344CB8AC3E}">
        <p14:creationId xmlns:p14="http://schemas.microsoft.com/office/powerpoint/2010/main" val="94632925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203</TotalTime>
  <Words>524</Words>
  <Application>Microsoft Office PowerPoint</Application>
  <PresentationFormat>Widescreen</PresentationFormat>
  <Paragraphs>51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Arial</vt:lpstr>
      <vt:lpstr>Trebuchet MS</vt:lpstr>
      <vt:lpstr>Wingdings 3</vt:lpstr>
      <vt:lpstr>Facet</vt:lpstr>
      <vt:lpstr>Sustainability Definitions</vt:lpstr>
      <vt:lpstr>Carbon Footprint</vt:lpstr>
      <vt:lpstr>PowerPoint Presentation</vt:lpstr>
      <vt:lpstr>PowerPoint Presentation</vt:lpstr>
    </vt:vector>
  </TitlesOfParts>
  <Company>BioSpectra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Cassie Lake</dc:creator>
  <cp:lastModifiedBy>Cassie Lake</cp:lastModifiedBy>
  <cp:revision>2</cp:revision>
  <dcterms:created xsi:type="dcterms:W3CDTF">2026-04-27T13:27:02Z</dcterms:created>
  <dcterms:modified xsi:type="dcterms:W3CDTF">2026-04-27T17:53:45Z</dcterms:modified>
</cp:coreProperties>
</file>